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vml" ContentType="application/vnd.openxmlformats-officedocument.vmlDrawing"/>
  <Default Extension="wmf" ContentType="image/x-wmf"/>
  <Default Extension="xlsm" ContentType="application/vnd.ms-excel.sheet.macroEnabled.12"/>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4" r:id="rId1"/>
  </p:sldMasterIdLst>
  <p:sldIdLst>
    <p:sldId id="256" r:id="rId2"/>
    <p:sldId id="257" r:id="rId3"/>
    <p:sldId id="258" r:id="rId4"/>
    <p:sldId id="259" r:id="rId5"/>
    <p:sldId id="260" r:id="rId6"/>
    <p:sldId id="265" r:id="rId7"/>
    <p:sldId id="261" r:id="rId8"/>
    <p:sldId id="263" r:id="rId9"/>
    <p:sldId id="264" r:id="rId10"/>
    <p:sldId id="266" r:id="rId11"/>
    <p:sldId id="267" r:id="rId12"/>
    <p:sldId id="268" r:id="rId13"/>
    <p:sldId id="269" r:id="rId14"/>
    <p:sldId id="270" r:id="rId15"/>
    <p:sldId id="271" r:id="rId16"/>
    <p:sldId id="272"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375" autoAdjust="0"/>
    <p:restoredTop sz="94660"/>
  </p:normalViewPr>
  <p:slideViewPr>
    <p:cSldViewPr snapToGrid="0">
      <p:cViewPr>
        <p:scale>
          <a:sx n="56" d="100"/>
          <a:sy n="56" d="100"/>
        </p:scale>
        <p:origin x="1132"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7.wmf"/></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wmf>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59833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5D803BF-E5D2-4853-B0C0-A4CD273CE333}" type="datetimeFigureOut">
              <a:rPr lang="en-IN" smtClean="0"/>
              <a:t>24-04-2022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05A4975-3C85-4930-88C5-8364753582D0}" type="slidenum">
              <a:rPr lang="en-IN" smtClean="0"/>
              <a:t>‹#›</a:t>
            </a:fld>
            <a:endParaRPr lang="en-IN"/>
          </a:p>
        </p:txBody>
      </p:sp>
    </p:spTree>
    <p:extLst>
      <p:ext uri="{BB962C8B-B14F-4D97-AF65-F5344CB8AC3E}">
        <p14:creationId xmlns:p14="http://schemas.microsoft.com/office/powerpoint/2010/main" val="10299716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53762" cy="682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5D803BF-E5D2-4853-B0C0-A4CD273CE333}" type="datetimeFigureOut">
              <a:rPr lang="en-IN" smtClean="0"/>
              <a:t>24-04-2022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05A4975-3C85-4930-88C5-8364753582D0}" type="slidenum">
              <a:rPr lang="en-IN" smtClean="0"/>
              <a:t>‹#›</a:t>
            </a:fld>
            <a:endParaRPr lang="en-IN"/>
          </a:p>
        </p:txBody>
      </p:sp>
    </p:spTree>
    <p:extLst>
      <p:ext uri="{BB962C8B-B14F-4D97-AF65-F5344CB8AC3E}">
        <p14:creationId xmlns:p14="http://schemas.microsoft.com/office/powerpoint/2010/main" val="21663241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5D803BF-E5D2-4853-B0C0-A4CD273CE333}" type="datetimeFigureOut">
              <a:rPr lang="en-IN" smtClean="0"/>
              <a:t>24-04-2022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05A4975-3C85-4930-88C5-8364753582D0}" type="slidenum">
              <a:rPr lang="en-IN" smtClean="0"/>
              <a:t>‹#›</a:t>
            </a:fld>
            <a:endParaRPr lang="en-IN"/>
          </a:p>
        </p:txBody>
      </p:sp>
    </p:spTree>
    <p:extLst>
      <p:ext uri="{BB962C8B-B14F-4D97-AF65-F5344CB8AC3E}">
        <p14:creationId xmlns:p14="http://schemas.microsoft.com/office/powerpoint/2010/main" val="372159453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5D803BF-E5D2-4853-B0C0-A4CD273CE333}" type="datetimeFigureOut">
              <a:rPr lang="en-IN" smtClean="0"/>
              <a:t>24-04-2022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05A4975-3C85-4930-88C5-8364753582D0}" type="slidenum">
              <a:rPr lang="en-IN" smtClean="0"/>
              <a:t>‹#›</a:t>
            </a:fld>
            <a:endParaRPr lang="en-IN"/>
          </a:p>
        </p:txBody>
      </p:sp>
      <p:sp>
        <p:nvSpPr>
          <p:cNvPr id="11" name="TextBox 10"/>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3657503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5D803BF-E5D2-4853-B0C0-A4CD273CE333}" type="datetimeFigureOut">
              <a:rPr lang="en-IN" smtClean="0"/>
              <a:t>24-04-2022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05A4975-3C85-4930-88C5-8364753582D0}" type="slidenum">
              <a:rPr lang="en-IN" smtClean="0"/>
              <a:t>‹#›</a:t>
            </a:fld>
            <a:endParaRPr lang="en-IN"/>
          </a:p>
        </p:txBody>
      </p:sp>
    </p:spTree>
    <p:extLst>
      <p:ext uri="{BB962C8B-B14F-4D97-AF65-F5344CB8AC3E}">
        <p14:creationId xmlns:p14="http://schemas.microsoft.com/office/powerpoint/2010/main" val="316355159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5D803BF-E5D2-4853-B0C0-A4CD273CE333}" type="datetimeFigureOut">
              <a:rPr lang="en-IN" smtClean="0"/>
              <a:t>24-04-2022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D05A4975-3C85-4930-88C5-8364753582D0}" type="slidenum">
              <a:rPr lang="en-IN" smtClean="0"/>
              <a:t>‹#›</a:t>
            </a:fld>
            <a:endParaRPr lang="en-IN"/>
          </a:p>
        </p:txBody>
      </p:sp>
    </p:spTree>
    <p:extLst>
      <p:ext uri="{BB962C8B-B14F-4D97-AF65-F5344CB8AC3E}">
        <p14:creationId xmlns:p14="http://schemas.microsoft.com/office/powerpoint/2010/main" val="251478624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480368"/>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480367"/>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480365"/>
            <a:ext cx="3300984" cy="131083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5D803BF-E5D2-4853-B0C0-A4CD273CE333}" type="datetimeFigureOut">
              <a:rPr lang="en-IN" smtClean="0"/>
              <a:t>24-04-2022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D05A4975-3C85-4930-88C5-8364753582D0}" type="slidenum">
              <a:rPr lang="en-IN" smtClean="0"/>
              <a:t>‹#›</a:t>
            </a:fld>
            <a:endParaRPr lang="en-IN"/>
          </a:p>
        </p:txBody>
      </p:sp>
    </p:spTree>
    <p:extLst>
      <p:ext uri="{BB962C8B-B14F-4D97-AF65-F5344CB8AC3E}">
        <p14:creationId xmlns:p14="http://schemas.microsoft.com/office/powerpoint/2010/main" val="57068740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5D803BF-E5D2-4853-B0C0-A4CD273CE333}" type="datetimeFigureOut">
              <a:rPr lang="en-IN" smtClean="0"/>
              <a:t>24-04-2022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05A4975-3C85-4930-88C5-8364753582D0}" type="slidenum">
              <a:rPr lang="en-IN" smtClean="0"/>
              <a:t>‹#›</a:t>
            </a:fld>
            <a:endParaRPr lang="en-IN"/>
          </a:p>
        </p:txBody>
      </p:sp>
    </p:spTree>
    <p:extLst>
      <p:ext uri="{BB962C8B-B14F-4D97-AF65-F5344CB8AC3E}">
        <p14:creationId xmlns:p14="http://schemas.microsoft.com/office/powerpoint/2010/main" val="127803815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83068" y="609599"/>
            <a:ext cx="228448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6" y="609599"/>
            <a:ext cx="7916872" cy="5181601"/>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5D803BF-E5D2-4853-B0C0-A4CD273CE333}" type="datetimeFigureOut">
              <a:rPr lang="en-IN" smtClean="0"/>
              <a:t>24-04-2022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05A4975-3C85-4930-88C5-8364753582D0}" type="slidenum">
              <a:rPr lang="en-IN" smtClean="0"/>
              <a:t>‹#›</a:t>
            </a:fld>
            <a:endParaRPr lang="en-IN"/>
          </a:p>
        </p:txBody>
      </p:sp>
    </p:spTree>
    <p:extLst>
      <p:ext uri="{BB962C8B-B14F-4D97-AF65-F5344CB8AC3E}">
        <p14:creationId xmlns:p14="http://schemas.microsoft.com/office/powerpoint/2010/main" val="6117236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5D803BF-E5D2-4853-B0C0-A4CD273CE333}" type="datetimeFigureOut">
              <a:rPr lang="en-IN" smtClean="0"/>
              <a:t>24-04-2022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05A4975-3C85-4930-88C5-8364753582D0}" type="slidenum">
              <a:rPr lang="en-IN" smtClean="0"/>
              <a:t>‹#›</a:t>
            </a:fld>
            <a:endParaRPr lang="en-IN"/>
          </a:p>
        </p:txBody>
      </p:sp>
    </p:spTree>
    <p:extLst>
      <p:ext uri="{BB962C8B-B14F-4D97-AF65-F5344CB8AC3E}">
        <p14:creationId xmlns:p14="http://schemas.microsoft.com/office/powerpoint/2010/main" val="8499790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589879"/>
            <a:ext cx="9590550" cy="150705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5D803BF-E5D2-4853-B0C0-A4CD273CE333}" type="datetimeFigureOut">
              <a:rPr lang="en-IN" smtClean="0"/>
              <a:t>24-04-2022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05A4975-3C85-4930-88C5-8364753582D0}" type="slidenum">
              <a:rPr lang="en-IN" smtClean="0"/>
              <a:t>‹#›</a:t>
            </a:fld>
            <a:endParaRPr lang="en-IN"/>
          </a:p>
        </p:txBody>
      </p:sp>
    </p:spTree>
    <p:extLst>
      <p:ext uri="{BB962C8B-B14F-4D97-AF65-F5344CB8AC3E}">
        <p14:creationId xmlns:p14="http://schemas.microsoft.com/office/powerpoint/2010/main" val="10885346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1732449"/>
            <a:ext cx="5060497" cy="4058750"/>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2892" y="1732449"/>
            <a:ext cx="5064665" cy="405875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5D803BF-E5D2-4853-B0C0-A4CD273CE333}" type="datetimeFigureOut">
              <a:rPr lang="en-IN" smtClean="0"/>
              <a:t>24-04-2022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05A4975-3C85-4930-88C5-8364753582D0}" type="slidenum">
              <a:rPr lang="en-IN" smtClean="0"/>
              <a:t>‹#›</a:t>
            </a:fld>
            <a:endParaRPr lang="en-IN"/>
          </a:p>
        </p:txBody>
      </p:sp>
    </p:spTree>
    <p:extLst>
      <p:ext uri="{BB962C8B-B14F-4D97-AF65-F5344CB8AC3E}">
        <p14:creationId xmlns:p14="http://schemas.microsoft.com/office/powerpoint/2010/main" val="544206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89072" cy="4148769"/>
          </a:xfrm>
          <a:prstGeom prst="rect">
            <a:avLst/>
          </a:prstGeom>
        </p:spPr>
      </p:pic>
      <p:pic>
        <p:nvPicPr>
          <p:cNvPr id="21" name="Picture 20"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78485" y="1734506"/>
            <a:ext cx="5089072" cy="4148769"/>
          </a:xfrm>
          <a:prstGeom prst="rect">
            <a:avLst/>
          </a:prstGeom>
        </p:spPr>
      </p:pic>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05872" y="1835254"/>
            <a:ext cx="4876344" cy="54488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05872" y="2380137"/>
            <a:ext cx="4876344" cy="341106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94967" y="1835254"/>
            <a:ext cx="4895330" cy="544883"/>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94967" y="2380137"/>
            <a:ext cx="4895330" cy="341106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5D803BF-E5D2-4853-B0C0-A4CD273CE333}" type="datetimeFigureOut">
              <a:rPr lang="en-IN" smtClean="0"/>
              <a:t>24-04-2022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D05A4975-3C85-4930-88C5-8364753582D0}" type="slidenum">
              <a:rPr lang="en-IN" smtClean="0"/>
              <a:t>‹#›</a:t>
            </a:fld>
            <a:endParaRPr lang="en-IN"/>
          </a:p>
        </p:txBody>
      </p:sp>
    </p:spTree>
    <p:extLst>
      <p:ext uri="{BB962C8B-B14F-4D97-AF65-F5344CB8AC3E}">
        <p14:creationId xmlns:p14="http://schemas.microsoft.com/office/powerpoint/2010/main" val="17804318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5D803BF-E5D2-4853-B0C0-A4CD273CE333}" type="datetimeFigureOut">
              <a:rPr lang="en-IN" smtClean="0"/>
              <a:t>24-04-2022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D05A4975-3C85-4930-88C5-8364753582D0}" type="slidenum">
              <a:rPr lang="en-IN" smtClean="0"/>
              <a:t>‹#›</a:t>
            </a:fld>
            <a:endParaRPr lang="en-IN"/>
          </a:p>
        </p:txBody>
      </p:sp>
    </p:spTree>
    <p:extLst>
      <p:ext uri="{BB962C8B-B14F-4D97-AF65-F5344CB8AC3E}">
        <p14:creationId xmlns:p14="http://schemas.microsoft.com/office/powerpoint/2010/main" val="15777228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5D803BF-E5D2-4853-B0C0-A4CD273CE333}" type="datetimeFigureOut">
              <a:rPr lang="en-IN" smtClean="0"/>
              <a:t>24-04-2022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D05A4975-3C85-4930-88C5-8364753582D0}" type="slidenum">
              <a:rPr lang="en-IN" smtClean="0"/>
              <a:t>‹#›</a:t>
            </a:fld>
            <a:endParaRPr lang="en-IN"/>
          </a:p>
        </p:txBody>
      </p:sp>
    </p:spTree>
    <p:extLst>
      <p:ext uri="{BB962C8B-B14F-4D97-AF65-F5344CB8AC3E}">
        <p14:creationId xmlns:p14="http://schemas.microsoft.com/office/powerpoint/2010/main" val="5098079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1816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431518"/>
            <a:ext cx="3706889" cy="3359681"/>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5D803BF-E5D2-4853-B0C0-A4CD273CE333}" type="datetimeFigureOut">
              <a:rPr lang="en-IN" smtClean="0"/>
              <a:t>24-04-2022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05A4975-3C85-4930-88C5-8364753582D0}" type="slidenum">
              <a:rPr lang="en-IN" smtClean="0"/>
              <a:t>‹#›</a:t>
            </a:fld>
            <a:endParaRPr lang="en-IN"/>
          </a:p>
        </p:txBody>
      </p:sp>
    </p:spTree>
    <p:extLst>
      <p:ext uri="{BB962C8B-B14F-4D97-AF65-F5344CB8AC3E}">
        <p14:creationId xmlns:p14="http://schemas.microsoft.com/office/powerpoint/2010/main" val="28973225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609923"/>
            <a:ext cx="5934949" cy="1829338"/>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913795" y="2439261"/>
            <a:ext cx="5934949" cy="337613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5D803BF-E5D2-4853-B0C0-A4CD273CE333}" type="datetimeFigureOut">
              <a:rPr lang="en-IN" smtClean="0"/>
              <a:t>24-04-2022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05A4975-3C85-4930-88C5-8364753582D0}" type="slidenum">
              <a:rPr lang="en-IN" smtClean="0"/>
              <a:t>‹#›</a:t>
            </a:fld>
            <a:endParaRPr lang="en-IN"/>
          </a:p>
        </p:txBody>
      </p:sp>
    </p:spTree>
    <p:extLst>
      <p:ext uri="{BB962C8B-B14F-4D97-AF65-F5344CB8AC3E}">
        <p14:creationId xmlns:p14="http://schemas.microsoft.com/office/powerpoint/2010/main" val="39745482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97045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1732449"/>
            <a:ext cx="10353762" cy="4058751"/>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A5D803BF-E5D2-4853-B0C0-A4CD273CE333}" type="datetimeFigureOut">
              <a:rPr lang="en-IN" smtClean="0"/>
              <a:t>24-04-2022</a:t>
            </a:fld>
            <a:endParaRPr lang="en-IN"/>
          </a:p>
        </p:txBody>
      </p:sp>
      <p:sp>
        <p:nvSpPr>
          <p:cNvPr id="5" name="Footer Placeholder 4"/>
          <p:cNvSpPr>
            <a:spLocks noGrp="1"/>
          </p:cNvSpPr>
          <p:nvPr>
            <p:ph type="ftr" sz="quarter" idx="3"/>
          </p:nvPr>
        </p:nvSpPr>
        <p:spPr>
          <a:xfrm>
            <a:off x="913795" y="5883275"/>
            <a:ext cx="6672865" cy="365125"/>
          </a:xfrm>
          <a:prstGeom prst="rect">
            <a:avLst/>
          </a:prstGeom>
        </p:spPr>
        <p:txBody>
          <a:bodyPr vert="horz" lIns="91440" tIns="45720" rIns="91440" bIns="45720" rtlCol="0" anchor="ctr"/>
          <a:lstStyle>
            <a:lvl1pPr algn="l">
              <a:defRPr sz="1000">
                <a:solidFill>
                  <a:schemeClr val="tx1">
                    <a:lumMod val="95000"/>
                  </a:schemeClr>
                </a:solidFill>
                <a:effectLst>
                  <a:outerShdw blurRad="50800" dist="38100" dir="2700000" algn="tl" rotWithShape="0">
                    <a:schemeClr val="bg1">
                      <a:alpha val="43000"/>
                    </a:schemeClr>
                  </a:outerShdw>
                </a:effectLst>
              </a:defRPr>
            </a:lvl1pPr>
          </a:lstStyle>
          <a:p>
            <a:endParaRPr lang="en-IN"/>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D05A4975-3C85-4930-88C5-8364753582D0}" type="slidenum">
              <a:rPr lang="en-IN" smtClean="0"/>
              <a:t>‹#›</a:t>
            </a:fld>
            <a:endParaRPr lang="en-IN"/>
          </a:p>
        </p:txBody>
      </p:sp>
    </p:spTree>
    <p:extLst>
      <p:ext uri="{BB962C8B-B14F-4D97-AF65-F5344CB8AC3E}">
        <p14:creationId xmlns:p14="http://schemas.microsoft.com/office/powerpoint/2010/main" val="630871499"/>
      </p:ext>
    </p:extLst>
  </p:cSld>
  <p:clrMap bg1="dk1" tx1="lt1" bg2="dk2" tx2="lt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 id="2147483756" r:id="rId12"/>
    <p:sldLayoutId id="2147483757" r:id="rId13"/>
    <p:sldLayoutId id="2147483758" r:id="rId14"/>
    <p:sldLayoutId id="2147483759" r:id="rId15"/>
    <p:sldLayoutId id="2147483760" r:id="rId16"/>
    <p:sldLayoutId id="2147483761" r:id="rId17"/>
  </p:sldLayoutIdLst>
  <p:txStyles>
    <p:titleStyle>
      <a:lvl1pPr algn="ctr" defTabSz="457200" rtl="0" eaLnBrk="1" latinLnBrk="0" hangingPunct="1">
        <a:spcBef>
          <a:spcPct val="0"/>
        </a:spcBef>
        <a:buNone/>
        <a:defRPr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spcBef>
          <a:spcPct val="20000"/>
        </a:spcBef>
        <a:spcAft>
          <a:spcPts val="600"/>
        </a:spcAft>
        <a:buClr>
          <a:schemeClr val="tx2"/>
        </a:buClr>
        <a:buSzPct val="70000"/>
        <a:buFont typeface="Wingdings 2" charset="2"/>
        <a:buChar char=""/>
        <a:defRPr sz="2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package" Target="../embeddings/Microsoft_Excel_Macro-Enabled_Worksheet.xlsm"/><Relationship Id="rId2" Type="http://schemas.openxmlformats.org/officeDocument/2006/relationships/slideLayout" Target="../slideLayouts/slideLayout2.xml"/><Relationship Id="rId1" Type="http://schemas.openxmlformats.org/officeDocument/2006/relationships/vmlDrawing" Target="../drawings/vmlDrawing1.vml"/><Relationship Id="rId5" Type="http://schemas.openxmlformats.org/officeDocument/2006/relationships/image" Target="../media/image8.png"/><Relationship Id="rId4" Type="http://schemas.openxmlformats.org/officeDocument/2006/relationships/image" Target="../media/image7.wmf"/></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7927B3FC-4775-4AB2-9524-4465CD472738}"/>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416410074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CC33330-D91A-45AB-8C12-1E2D592824E5}"/>
              </a:ext>
            </a:extLst>
          </p:cNvPr>
          <p:cNvSpPr txBox="1"/>
          <p:nvPr/>
        </p:nvSpPr>
        <p:spPr>
          <a:xfrm>
            <a:off x="0" y="1238101"/>
            <a:ext cx="11800564" cy="418576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buFont typeface="Wingdings" panose="05000000000000000000" pitchFamily="2" charset="2"/>
              <a:buChar char="Ø"/>
            </a:pPr>
            <a:r>
              <a:rPr lang="en-US" sz="1400" dirty="0">
                <a:latin typeface="Arial Rounded MT Bold" panose="020F0704030504030204" pitchFamily="34" charset="0"/>
              </a:rPr>
              <a:t>Market Basket Analysis is a technique which identifies the strength of association between pairs of products purchased together and identify patterns of co-occurrence. A co- occurrence is when two or more things take place together. </a:t>
            </a:r>
          </a:p>
          <a:p>
            <a:pPr marL="285750" indent="-285750">
              <a:buFont typeface="Wingdings" panose="05000000000000000000" pitchFamily="2" charset="2"/>
              <a:buChar char="Ø"/>
            </a:pPr>
            <a:endParaRPr lang="en-US" sz="1400" dirty="0">
              <a:latin typeface="Arial Rounded MT Bold" panose="020F0704030504030204" pitchFamily="34" charset="0"/>
            </a:endParaRPr>
          </a:p>
          <a:p>
            <a:pPr marL="285750" indent="-285750">
              <a:buFont typeface="Wingdings" panose="05000000000000000000" pitchFamily="2" charset="2"/>
              <a:buChar char="Ø"/>
            </a:pPr>
            <a:r>
              <a:rPr lang="en-US" sz="1400" dirty="0">
                <a:latin typeface="Arial Rounded MT Bold" panose="020F0704030504030204" pitchFamily="34" charset="0"/>
              </a:rPr>
              <a:t>Market Basket Analysis creates If-Then scenario rules, for example, if item A is purchased then item B is likely to be purchased. The rules are probabilistic in nature or, in other words, they are derived from the frequencies of co-occurrence in the observations. Frequency is the proportion of baskets that contain the items of interest. The rules can be used in pricing strategies, product placement, and various types of cross-selling strategies. </a:t>
            </a:r>
          </a:p>
          <a:p>
            <a:pPr marL="285750" indent="-285750">
              <a:buFont typeface="Wingdings" panose="05000000000000000000" pitchFamily="2" charset="2"/>
              <a:buChar char="Ø"/>
            </a:pPr>
            <a:endParaRPr lang="en-US" sz="1400" dirty="0">
              <a:latin typeface="Arial Rounded MT Bold" panose="020F0704030504030204" pitchFamily="34" charset="0"/>
            </a:endParaRPr>
          </a:p>
          <a:p>
            <a:pPr marL="285750" indent="-285750">
              <a:buFont typeface="Wingdings" panose="05000000000000000000" pitchFamily="2" charset="2"/>
              <a:buChar char="Ø"/>
            </a:pPr>
            <a:r>
              <a:rPr lang="en-US" sz="1400" dirty="0">
                <a:latin typeface="Arial Rounded MT Bold" panose="020F0704030504030204" pitchFamily="34" charset="0"/>
              </a:rPr>
              <a:t>In order to make it easier to understand, think of Market Basket Analysis in terms of shopping at a supermarket. Market Basket Analysis takes data at transaction level, which lists all items bought by a customer in a single purchase. The technique determines relationships of what products were purchased with which other product(s). These relationships are then used to build profiles containing If-Then rules of the items purchased. The rules could be written as If {A} Then {B}.</a:t>
            </a:r>
          </a:p>
          <a:p>
            <a:pPr marL="285750" indent="-285750">
              <a:buFont typeface="Wingdings" panose="05000000000000000000" pitchFamily="2" charset="2"/>
              <a:buChar char="Ø"/>
            </a:pPr>
            <a:endParaRPr lang="en-US" sz="1400" dirty="0">
              <a:latin typeface="Arial Rounded MT Bold" panose="020F0704030504030204" pitchFamily="34" charset="0"/>
            </a:endParaRPr>
          </a:p>
          <a:p>
            <a:pPr marL="285750" indent="-285750">
              <a:buFont typeface="Wingdings" panose="05000000000000000000" pitchFamily="2" charset="2"/>
              <a:buChar char="Ø"/>
            </a:pPr>
            <a:r>
              <a:rPr lang="en-US" sz="1400" dirty="0">
                <a:latin typeface="Arial Rounded MT Bold" panose="020F0704030504030204" pitchFamily="34" charset="0"/>
              </a:rPr>
              <a:t>The If part of the rule (the {A} above) is known as the antecedent and the THEN part of the rule is known as the consequent (the {B} above). </a:t>
            </a:r>
          </a:p>
          <a:p>
            <a:pPr marL="285750" indent="-285750">
              <a:buFont typeface="Wingdings" panose="05000000000000000000" pitchFamily="2" charset="2"/>
              <a:buChar char="Ø"/>
            </a:pPr>
            <a:endParaRPr lang="en-US" sz="1400" dirty="0">
              <a:latin typeface="Arial Rounded MT Bold" panose="020F0704030504030204" pitchFamily="34" charset="0"/>
            </a:endParaRPr>
          </a:p>
          <a:p>
            <a:pPr marL="285750" indent="-285750">
              <a:buFont typeface="Wingdings" panose="05000000000000000000" pitchFamily="2" charset="2"/>
              <a:buChar char="Ø"/>
            </a:pPr>
            <a:r>
              <a:rPr lang="en-US" sz="1400" dirty="0">
                <a:latin typeface="Arial Rounded MT Bold" panose="020F0704030504030204" pitchFamily="34" charset="0"/>
              </a:rPr>
              <a:t>The antecedent is the condition and the consequent is the result. The association rule has three measures that express the degree of confidence in the rule, Support, Confidence, and Lift.</a:t>
            </a:r>
          </a:p>
          <a:p>
            <a:pPr marL="285750" indent="-285750">
              <a:buFont typeface="Wingdings" panose="05000000000000000000" pitchFamily="2" charset="2"/>
              <a:buChar char="Ø"/>
            </a:pPr>
            <a:endParaRPr lang="en-IN" sz="1400" dirty="0">
              <a:latin typeface="Arial Rounded MT Bold" panose="020F0704030504030204" pitchFamily="34" charset="0"/>
            </a:endParaRPr>
          </a:p>
        </p:txBody>
      </p:sp>
      <p:sp>
        <p:nvSpPr>
          <p:cNvPr id="5" name="TextBox 4">
            <a:extLst>
              <a:ext uri="{FF2B5EF4-FFF2-40B4-BE49-F238E27FC236}">
                <a16:creationId xmlns:a16="http://schemas.microsoft.com/office/drawing/2014/main" id="{974051CD-0C3D-4AA5-BB2D-4851FB15D9AE}"/>
              </a:ext>
            </a:extLst>
          </p:cNvPr>
          <p:cNvSpPr txBox="1"/>
          <p:nvPr/>
        </p:nvSpPr>
        <p:spPr>
          <a:xfrm>
            <a:off x="295977" y="208251"/>
            <a:ext cx="6097604" cy="461665"/>
          </a:xfrm>
          <a:prstGeom prst="rect">
            <a:avLst/>
          </a:prstGeom>
          <a:noFill/>
        </p:spPr>
        <p:txBody>
          <a:bodyPr wrap="square">
            <a:spAutoFit/>
          </a:bodyPr>
          <a:lstStyle/>
          <a:p>
            <a:r>
              <a:rPr lang="en-US" sz="2400" b="1" u="sng" dirty="0">
                <a:solidFill>
                  <a:srgbClr val="FFC000"/>
                </a:solidFill>
                <a:latin typeface="Arial Rounded MT Bold" panose="020F0704030504030204" pitchFamily="34" charset="0"/>
              </a:rPr>
              <a:t>Market Basket Analysis</a:t>
            </a:r>
            <a:endParaRPr lang="en-IN" sz="2400" b="1" u="sng" dirty="0">
              <a:solidFill>
                <a:srgbClr val="FFC000"/>
              </a:solidFill>
              <a:latin typeface="Arial Rounded MT Bold" panose="020F0704030504030204" pitchFamily="34" charset="0"/>
            </a:endParaRPr>
          </a:p>
        </p:txBody>
      </p:sp>
    </p:spTree>
    <p:extLst>
      <p:ext uri="{BB962C8B-B14F-4D97-AF65-F5344CB8AC3E}">
        <p14:creationId xmlns:p14="http://schemas.microsoft.com/office/powerpoint/2010/main" val="15476128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3A574AF-4EC3-4D38-876A-8D681B558967}"/>
              </a:ext>
            </a:extLst>
          </p:cNvPr>
          <p:cNvPicPr>
            <a:picLocks noChangeAspect="1"/>
          </p:cNvPicPr>
          <p:nvPr/>
        </p:nvPicPr>
        <p:blipFill>
          <a:blip r:embed="rId2"/>
          <a:stretch>
            <a:fillRect/>
          </a:stretch>
        </p:blipFill>
        <p:spPr>
          <a:xfrm>
            <a:off x="464034" y="578154"/>
            <a:ext cx="4863133" cy="2729893"/>
          </a:xfrm>
          <a:prstGeom prst="rect">
            <a:avLst/>
          </a:prstGeom>
          <a:ln w="28575">
            <a:solidFill>
              <a:srgbClr val="FFC000"/>
            </a:solidFill>
          </a:ln>
        </p:spPr>
      </p:pic>
      <p:sp>
        <p:nvSpPr>
          <p:cNvPr id="5" name="TextBox 3">
            <a:extLst>
              <a:ext uri="{FF2B5EF4-FFF2-40B4-BE49-F238E27FC236}">
                <a16:creationId xmlns:a16="http://schemas.microsoft.com/office/drawing/2014/main" id="{02CE8449-7C69-4D7D-A956-4F31D21D07BE}"/>
              </a:ext>
            </a:extLst>
          </p:cNvPr>
          <p:cNvSpPr txBox="1"/>
          <p:nvPr/>
        </p:nvSpPr>
        <p:spPr>
          <a:xfrm>
            <a:off x="292376" y="4125158"/>
            <a:ext cx="12093934" cy="2031325"/>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buFont typeface="Wingdings" panose="05000000000000000000" pitchFamily="2" charset="2"/>
              <a:buChar char="Ø"/>
            </a:pPr>
            <a:r>
              <a:rPr lang="en-US" sz="1400" dirty="0">
                <a:latin typeface="Arial Rounded MT Bold" panose="020F0704030504030204" pitchFamily="34" charset="0"/>
              </a:rPr>
              <a:t>Support: Its the default popularity of an item. In mathematical terms, the support of item A is nothing but the ratio of transactions involving A to the total number of transactions. </a:t>
            </a:r>
          </a:p>
          <a:p>
            <a:pPr marL="285750" indent="-285750">
              <a:buFont typeface="Wingdings" panose="05000000000000000000" pitchFamily="2" charset="2"/>
              <a:buChar char="Ø"/>
            </a:pPr>
            <a:endParaRPr lang="en-US" sz="1400" dirty="0">
              <a:latin typeface="Arial Rounded MT Bold" panose="020F0704030504030204" pitchFamily="34" charset="0"/>
            </a:endParaRPr>
          </a:p>
          <a:p>
            <a:pPr marL="285750" indent="-285750">
              <a:buFont typeface="Wingdings" panose="05000000000000000000" pitchFamily="2" charset="2"/>
              <a:buChar char="Ø"/>
            </a:pPr>
            <a:r>
              <a:rPr lang="en-US" sz="1400" dirty="0">
                <a:latin typeface="Arial Rounded MT Bold" panose="020F0704030504030204" pitchFamily="34" charset="0"/>
              </a:rPr>
              <a:t>Confidence: Likelihood that customer who bought both A and B. Its divides the number of transactions involving both A and B by the number of transactions involving B. </a:t>
            </a:r>
          </a:p>
          <a:p>
            <a:pPr marL="285750" indent="-285750">
              <a:buFont typeface="Wingdings" panose="05000000000000000000" pitchFamily="2" charset="2"/>
              <a:buChar char="Ø"/>
            </a:pPr>
            <a:endParaRPr lang="en-US" sz="1400" dirty="0">
              <a:latin typeface="Arial Rounded MT Bold" panose="020F0704030504030204" pitchFamily="34" charset="0"/>
            </a:endParaRPr>
          </a:p>
          <a:p>
            <a:pPr marL="285750" indent="-285750">
              <a:buFont typeface="Wingdings" panose="05000000000000000000" pitchFamily="2" charset="2"/>
              <a:buChar char="Ø"/>
            </a:pPr>
            <a:r>
              <a:rPr lang="en-US" sz="1400" dirty="0">
                <a:latin typeface="Arial Rounded MT Bold" panose="020F0704030504030204" pitchFamily="34" charset="0"/>
              </a:rPr>
              <a:t>Lift : Increase in the sale of A when you sell B</a:t>
            </a:r>
          </a:p>
          <a:p>
            <a:pPr marL="285750" indent="-285750">
              <a:buFont typeface="Wingdings" panose="05000000000000000000" pitchFamily="2" charset="2"/>
              <a:buChar char="Ø"/>
            </a:pPr>
            <a:endParaRPr lang="en-US" sz="1400" dirty="0">
              <a:latin typeface="Arial Rounded MT Bold" panose="020F0704030504030204" pitchFamily="34" charset="0"/>
            </a:endParaRPr>
          </a:p>
          <a:p>
            <a:pPr marL="285750" indent="-285750">
              <a:buFont typeface="Wingdings" panose="05000000000000000000" pitchFamily="2" charset="2"/>
              <a:buChar char="Ø"/>
            </a:pPr>
            <a:endParaRPr lang="en-IN" sz="1400" dirty="0">
              <a:latin typeface="Arial Rounded MT Bold" panose="020F0704030504030204" pitchFamily="34" charset="0"/>
            </a:endParaRPr>
          </a:p>
        </p:txBody>
      </p:sp>
    </p:spTree>
    <p:extLst>
      <p:ext uri="{BB962C8B-B14F-4D97-AF65-F5344CB8AC3E}">
        <p14:creationId xmlns:p14="http://schemas.microsoft.com/office/powerpoint/2010/main" val="35714315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D0CE445-8199-40D1-9780-49E817A58A5F}"/>
              </a:ext>
            </a:extLst>
          </p:cNvPr>
          <p:cNvSpPr txBox="1"/>
          <p:nvPr/>
        </p:nvSpPr>
        <p:spPr>
          <a:xfrm>
            <a:off x="98066" y="410408"/>
            <a:ext cx="12093934" cy="1508105"/>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rgbClr val="FFC000"/>
                </a:solidFill>
                <a:latin typeface="Arial Rounded MT Bold" panose="020F0704030504030204" pitchFamily="34" charset="0"/>
              </a:rPr>
              <a:t>Why MBA here?</a:t>
            </a:r>
          </a:p>
          <a:p>
            <a:endParaRPr lang="en-US" dirty="0">
              <a:solidFill>
                <a:srgbClr val="FFC000"/>
              </a:solidFill>
              <a:latin typeface="Arial Rounded MT Bold" panose="020F0704030504030204" pitchFamily="34" charset="0"/>
            </a:endParaRPr>
          </a:p>
          <a:p>
            <a:r>
              <a:rPr lang="en-US" sz="1400" dirty="0">
                <a:latin typeface="Arial Rounded MT Bold" panose="020F0704030504030204" pitchFamily="34" charset="0"/>
              </a:rPr>
              <a:t>The idea is to know which products when combined together probably will increase orders which is what Market Basket helps in. It is like conditional probability which helps us know the probable commodities if combined provided customer already purchased certain things will purchase the basket we make.</a:t>
            </a:r>
            <a:r>
              <a:rPr lang="en-IN" sz="1400" dirty="0">
                <a:solidFill>
                  <a:srgbClr val="FFC000"/>
                </a:solidFill>
                <a:latin typeface="Arial Rounded MT Bold" panose="020F0704030504030204" pitchFamily="34" charset="0"/>
              </a:rPr>
              <a:t> </a:t>
            </a:r>
            <a:r>
              <a:rPr lang="en-IN" sz="1400" dirty="0">
                <a:latin typeface="Arial Rounded MT Bold" panose="020F0704030504030204" pitchFamily="34" charset="0"/>
              </a:rPr>
              <a:t>The customer will get a proper combination which probably will increase our orders as it is based on the data of the pattern of the customer.</a:t>
            </a:r>
            <a:endParaRPr lang="en-US" sz="1400" dirty="0">
              <a:latin typeface="Arial Rounded MT Bold" panose="020F0704030504030204" pitchFamily="34" charset="0"/>
            </a:endParaRPr>
          </a:p>
        </p:txBody>
      </p:sp>
      <p:sp>
        <p:nvSpPr>
          <p:cNvPr id="5" name="TextBox 4">
            <a:extLst>
              <a:ext uri="{FF2B5EF4-FFF2-40B4-BE49-F238E27FC236}">
                <a16:creationId xmlns:a16="http://schemas.microsoft.com/office/drawing/2014/main" id="{855CF5D7-E217-4D3B-B86E-76EDF383C061}"/>
              </a:ext>
            </a:extLst>
          </p:cNvPr>
          <p:cNvSpPr txBox="1"/>
          <p:nvPr/>
        </p:nvSpPr>
        <p:spPr>
          <a:xfrm>
            <a:off x="0" y="2128718"/>
            <a:ext cx="12093934" cy="36933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IN" dirty="0">
                <a:solidFill>
                  <a:srgbClr val="FFC000"/>
                </a:solidFill>
                <a:latin typeface="Arial Rounded MT Bold" panose="020F0704030504030204" pitchFamily="34" charset="0"/>
              </a:rPr>
              <a:t>KNIME flow</a:t>
            </a:r>
            <a:endParaRPr lang="en-US" sz="1400" dirty="0">
              <a:latin typeface="Arial Rounded MT Bold" panose="020F0704030504030204" pitchFamily="34" charset="0"/>
            </a:endParaRPr>
          </a:p>
        </p:txBody>
      </p:sp>
      <p:sp>
        <p:nvSpPr>
          <p:cNvPr id="8" name="TextBox 7">
            <a:extLst>
              <a:ext uri="{FF2B5EF4-FFF2-40B4-BE49-F238E27FC236}">
                <a16:creationId xmlns:a16="http://schemas.microsoft.com/office/drawing/2014/main" id="{75DAC482-24C8-4833-BD47-42A164606B31}"/>
              </a:ext>
            </a:extLst>
          </p:cNvPr>
          <p:cNvSpPr txBox="1"/>
          <p:nvPr/>
        </p:nvSpPr>
        <p:spPr>
          <a:xfrm>
            <a:off x="258584" y="4720590"/>
            <a:ext cx="11651475" cy="1631216"/>
          </a:xfrm>
          <a:prstGeom prst="rect">
            <a:avLst/>
          </a:prstGeom>
          <a:noFill/>
        </p:spPr>
        <p:txBody>
          <a:bodyPr wrap="square" rtlCol="0">
            <a:spAutoFit/>
          </a:bodyPr>
          <a:lstStyle/>
          <a:p>
            <a:r>
              <a:rPr lang="en-IN" sz="1600" dirty="0">
                <a:latin typeface="Arial Rounded MT Bold" panose="020F0704030504030204" pitchFamily="34" charset="0"/>
              </a:rPr>
              <a:t>Inference:</a:t>
            </a:r>
          </a:p>
          <a:p>
            <a:endParaRPr lang="en-IN" sz="1400" dirty="0">
              <a:latin typeface="Arial Rounded MT Bold" panose="020F0704030504030204" pitchFamily="34" charset="0"/>
            </a:endParaRPr>
          </a:p>
          <a:p>
            <a:pPr marL="285750" indent="-285750">
              <a:buFont typeface="Wingdings" panose="05000000000000000000" pitchFamily="2" charset="2"/>
              <a:buChar char="Ø"/>
            </a:pPr>
            <a:r>
              <a:rPr lang="en-IN" sz="1400" dirty="0">
                <a:latin typeface="Arial Rounded MT Bold" panose="020F0704030504030204" pitchFamily="34" charset="0"/>
              </a:rPr>
              <a:t>Excel Reader- Reads the file</a:t>
            </a:r>
          </a:p>
          <a:p>
            <a:pPr marL="285750" indent="-285750">
              <a:buFont typeface="Wingdings" panose="05000000000000000000" pitchFamily="2" charset="2"/>
              <a:buChar char="Ø"/>
            </a:pPr>
            <a:r>
              <a:rPr lang="en-IN" sz="1400" dirty="0">
                <a:latin typeface="Arial Rounded MT Bold" panose="020F0704030504030204" pitchFamily="34" charset="0"/>
              </a:rPr>
              <a:t>Row filter- Remove all-purpose as it was a generic field not giving clarity on exactly which all products.</a:t>
            </a:r>
          </a:p>
          <a:p>
            <a:pPr marL="285750" indent="-285750">
              <a:buFont typeface="Wingdings" panose="05000000000000000000" pitchFamily="2" charset="2"/>
              <a:buChar char="Ø"/>
            </a:pPr>
            <a:r>
              <a:rPr lang="en-IN" sz="1400" dirty="0">
                <a:latin typeface="Arial Rounded MT Bold" panose="020F0704030504030204" pitchFamily="34" charset="0"/>
              </a:rPr>
              <a:t>Group By- We have group the data as per the products. </a:t>
            </a:r>
          </a:p>
          <a:p>
            <a:pPr marL="285750" indent="-285750">
              <a:buFont typeface="Wingdings" panose="05000000000000000000" pitchFamily="2" charset="2"/>
              <a:buChar char="Ø"/>
            </a:pPr>
            <a:r>
              <a:rPr lang="en-IN" sz="1400" dirty="0">
                <a:latin typeface="Arial Rounded MT Bold" panose="020F0704030504030204" pitchFamily="34" charset="0"/>
              </a:rPr>
              <a:t>Cell-Splitter- Converted product data to set.</a:t>
            </a:r>
          </a:p>
          <a:p>
            <a:pPr marL="285750" indent="-285750">
              <a:buFont typeface="Wingdings" panose="05000000000000000000" pitchFamily="2" charset="2"/>
              <a:buChar char="Ø"/>
            </a:pPr>
            <a:r>
              <a:rPr lang="en-IN" sz="1400" dirty="0">
                <a:latin typeface="Arial Rounded MT Bold" panose="020F0704030504030204" pitchFamily="34" charset="0"/>
              </a:rPr>
              <a:t>Association Rule Learner- Combination of products by Market Basket Analysis method. Most Frequent combinations purchased</a:t>
            </a:r>
          </a:p>
        </p:txBody>
      </p:sp>
      <p:pic>
        <p:nvPicPr>
          <p:cNvPr id="10" name="Picture 9">
            <a:extLst>
              <a:ext uri="{FF2B5EF4-FFF2-40B4-BE49-F238E27FC236}">
                <a16:creationId xmlns:a16="http://schemas.microsoft.com/office/drawing/2014/main" id="{E6FB8E1B-26C2-48AA-A753-C6C300FA6575}"/>
              </a:ext>
            </a:extLst>
          </p:cNvPr>
          <p:cNvPicPr>
            <a:picLocks noChangeAspect="1"/>
          </p:cNvPicPr>
          <p:nvPr/>
        </p:nvPicPr>
        <p:blipFill>
          <a:blip r:embed="rId2"/>
          <a:stretch>
            <a:fillRect/>
          </a:stretch>
        </p:blipFill>
        <p:spPr>
          <a:xfrm>
            <a:off x="258584" y="2731115"/>
            <a:ext cx="4102311" cy="1466925"/>
          </a:xfrm>
          <a:prstGeom prst="rect">
            <a:avLst/>
          </a:prstGeom>
          <a:ln w="28575">
            <a:solidFill>
              <a:srgbClr val="FFC000"/>
            </a:solidFill>
          </a:ln>
        </p:spPr>
      </p:pic>
    </p:spTree>
    <p:extLst>
      <p:ext uri="{BB962C8B-B14F-4D97-AF65-F5344CB8AC3E}">
        <p14:creationId xmlns:p14="http://schemas.microsoft.com/office/powerpoint/2010/main" val="27315902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A616257F-ACE6-42B0-B402-1A895ED04C75}"/>
              </a:ext>
            </a:extLst>
          </p:cNvPr>
          <p:cNvPicPr>
            <a:picLocks noChangeAspect="1"/>
          </p:cNvPicPr>
          <p:nvPr/>
        </p:nvPicPr>
        <p:blipFill>
          <a:blip r:embed="rId2"/>
          <a:stretch>
            <a:fillRect/>
          </a:stretch>
        </p:blipFill>
        <p:spPr>
          <a:xfrm>
            <a:off x="181419" y="551380"/>
            <a:ext cx="6799989" cy="5647252"/>
          </a:xfrm>
          <a:prstGeom prst="rect">
            <a:avLst/>
          </a:prstGeom>
          <a:ln w="28575">
            <a:solidFill>
              <a:srgbClr val="FFC000"/>
            </a:solidFill>
          </a:ln>
        </p:spPr>
      </p:pic>
      <p:sp>
        <p:nvSpPr>
          <p:cNvPr id="7" name="TextBox 6">
            <a:extLst>
              <a:ext uri="{FF2B5EF4-FFF2-40B4-BE49-F238E27FC236}">
                <a16:creationId xmlns:a16="http://schemas.microsoft.com/office/drawing/2014/main" id="{AFEC9FD5-8A6E-4ECD-96C2-618104D54C39}"/>
              </a:ext>
            </a:extLst>
          </p:cNvPr>
          <p:cNvSpPr txBox="1"/>
          <p:nvPr/>
        </p:nvSpPr>
        <p:spPr>
          <a:xfrm>
            <a:off x="305753" y="146804"/>
            <a:ext cx="6097904" cy="369332"/>
          </a:xfrm>
          <a:prstGeom prst="rect">
            <a:avLst/>
          </a:prstGeom>
          <a:noFill/>
        </p:spPr>
        <p:txBody>
          <a:bodyPr wrap="square">
            <a:spAutoFit/>
          </a:bodyPr>
          <a:lstStyle/>
          <a:p>
            <a:r>
              <a:rPr lang="en-IN" dirty="0">
                <a:latin typeface="Arial Rounded MT Bold" panose="020F0704030504030204" pitchFamily="34" charset="0"/>
              </a:rPr>
              <a:t>Association in a tabular manner</a:t>
            </a:r>
          </a:p>
        </p:txBody>
      </p:sp>
      <p:sp>
        <p:nvSpPr>
          <p:cNvPr id="12" name="Rectangle 11">
            <a:extLst>
              <a:ext uri="{FF2B5EF4-FFF2-40B4-BE49-F238E27FC236}">
                <a16:creationId xmlns:a16="http://schemas.microsoft.com/office/drawing/2014/main" id="{7E36317A-9519-4B09-B79C-570CFF8AA0A8}"/>
              </a:ext>
            </a:extLst>
          </p:cNvPr>
          <p:cNvSpPr/>
          <p:nvPr/>
        </p:nvSpPr>
        <p:spPr>
          <a:xfrm>
            <a:off x="181419" y="532924"/>
            <a:ext cx="3521901" cy="369332"/>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3">
            <a:extLst>
              <a:ext uri="{FF2B5EF4-FFF2-40B4-BE49-F238E27FC236}">
                <a16:creationId xmlns:a16="http://schemas.microsoft.com/office/drawing/2014/main" id="{A0B2F615-D064-4877-B0A3-69DE53C1FB0C}"/>
              </a:ext>
            </a:extLst>
          </p:cNvPr>
          <p:cNvSpPr txBox="1"/>
          <p:nvPr/>
        </p:nvSpPr>
        <p:spPr>
          <a:xfrm>
            <a:off x="7452360" y="659369"/>
            <a:ext cx="4648200" cy="378565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600" dirty="0">
                <a:latin typeface="Arial Rounded MT Bold" panose="020F0704030504030204" pitchFamily="34" charset="0"/>
              </a:rPr>
              <a:t>Inference:</a:t>
            </a:r>
          </a:p>
          <a:p>
            <a:endParaRPr lang="en-US" sz="1400" dirty="0">
              <a:latin typeface="Arial Rounded MT Bold" panose="020F0704030504030204" pitchFamily="34" charset="0"/>
            </a:endParaRPr>
          </a:p>
          <a:p>
            <a:pPr marL="285750" indent="-285750">
              <a:buFont typeface="Wingdings" panose="05000000000000000000" pitchFamily="2" charset="2"/>
              <a:buChar char="Ø"/>
            </a:pPr>
            <a:endParaRPr lang="en-US" sz="1400" dirty="0">
              <a:latin typeface="Arial Rounded MT Bold" panose="020F0704030504030204" pitchFamily="34" charset="0"/>
            </a:endParaRPr>
          </a:p>
          <a:p>
            <a:pPr marL="285750" indent="-285750">
              <a:buFont typeface="Wingdings" panose="05000000000000000000" pitchFamily="2" charset="2"/>
              <a:buChar char="Ø"/>
            </a:pPr>
            <a:r>
              <a:rPr lang="en-US" sz="1400" dirty="0">
                <a:latin typeface="Arial Rounded MT Bold" panose="020F0704030504030204" pitchFamily="34" charset="0"/>
              </a:rPr>
              <a:t>A </a:t>
            </a:r>
            <a:r>
              <a:rPr lang="en-US" sz="1400" b="0" i="0" dirty="0">
                <a:effectLst/>
                <a:latin typeface="Arial Rounded MT Bold" panose="020F0704030504030204" pitchFamily="34" charset="0"/>
              </a:rPr>
              <a:t>lift of 1, it would imply that </a:t>
            </a:r>
            <a:r>
              <a:rPr lang="en-US" sz="1400" b="1" i="0" dirty="0">
                <a:effectLst/>
                <a:latin typeface="Arial Rounded MT Bold" panose="020F0704030504030204" pitchFamily="34" charset="0"/>
              </a:rPr>
              <a:t>the probability of occurrence of the antecedent and that of the consequent are independent of each other</a:t>
            </a:r>
            <a:r>
              <a:rPr lang="en-US" sz="1400" b="0" i="0" dirty="0">
                <a:effectLst/>
                <a:latin typeface="Arial Rounded MT Bold" panose="020F0704030504030204" pitchFamily="34" charset="0"/>
              </a:rPr>
              <a:t>. </a:t>
            </a:r>
          </a:p>
          <a:p>
            <a:pPr marL="285750" indent="-285750" algn="l">
              <a:buFont typeface="Wingdings" panose="05000000000000000000" pitchFamily="2" charset="2"/>
              <a:buChar char="Ø"/>
            </a:pPr>
            <a:r>
              <a:rPr lang="en-US" sz="1400" b="1" i="0" dirty="0">
                <a:effectLst/>
                <a:latin typeface="Arial Rounded MT Bold" panose="020F0704030504030204" pitchFamily="34" charset="0"/>
              </a:rPr>
              <a:t>Support is an indication of how frequently the items appear in the data. The minimum support here has been taken as 0.055 since data is not  that sufficient to guess.</a:t>
            </a:r>
            <a:endParaRPr lang="en-US" sz="1400" b="0" i="0" dirty="0">
              <a:effectLst/>
              <a:latin typeface="Arial Rounded MT Bold" panose="020F0704030504030204" pitchFamily="34" charset="0"/>
            </a:endParaRPr>
          </a:p>
          <a:p>
            <a:pPr marL="285750" indent="-285750">
              <a:buFont typeface="Wingdings" panose="05000000000000000000" pitchFamily="2" charset="2"/>
              <a:buChar char="Ø"/>
            </a:pPr>
            <a:r>
              <a:rPr lang="en-US" sz="1400" b="1" i="0" dirty="0">
                <a:effectLst/>
                <a:latin typeface="Arial Rounded MT Bold" panose="020F0704030504030204" pitchFamily="34" charset="0"/>
              </a:rPr>
              <a:t>Confidence indicates the number of times the if-then statements are found true</a:t>
            </a:r>
            <a:r>
              <a:rPr lang="en-US" sz="1400" b="0" i="0" dirty="0">
                <a:effectLst/>
                <a:latin typeface="Arial Rounded MT Bold" panose="020F0704030504030204" pitchFamily="34" charset="0"/>
              </a:rPr>
              <a:t>. Confidence is at 70%.</a:t>
            </a:r>
          </a:p>
          <a:p>
            <a:pPr marL="285750" indent="-285750">
              <a:buFont typeface="Wingdings" panose="05000000000000000000" pitchFamily="2" charset="2"/>
              <a:buChar char="Ø"/>
            </a:pPr>
            <a:r>
              <a:rPr lang="en-US" sz="1400" dirty="0">
                <a:latin typeface="Arial Rounded MT Bold" panose="020F0704030504030204" pitchFamily="34" charset="0"/>
              </a:rPr>
              <a:t>All items with an uplift of one can be clubbed together.</a:t>
            </a:r>
          </a:p>
          <a:p>
            <a:pPr marL="285750" indent="-285750">
              <a:buFont typeface="Wingdings" panose="05000000000000000000" pitchFamily="2" charset="2"/>
              <a:buChar char="Ø"/>
            </a:pPr>
            <a:r>
              <a:rPr lang="en-US" sz="1400" dirty="0">
                <a:latin typeface="Arial Rounded MT Bold" panose="020F0704030504030204" pitchFamily="34" charset="0"/>
              </a:rPr>
              <a:t>All items above 1 uplift value can be clubbed together.</a:t>
            </a:r>
            <a:endParaRPr lang="en-IN" sz="1400" dirty="0">
              <a:latin typeface="Arial Rounded MT Bold" panose="020F0704030504030204" pitchFamily="34" charset="0"/>
            </a:endParaRPr>
          </a:p>
        </p:txBody>
      </p:sp>
    </p:spTree>
    <p:extLst>
      <p:ext uri="{BB962C8B-B14F-4D97-AF65-F5344CB8AC3E}">
        <p14:creationId xmlns:p14="http://schemas.microsoft.com/office/powerpoint/2010/main" val="25665363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E3EB42B2-C941-4B28-9080-DC324F3C3A42}"/>
              </a:ext>
            </a:extLst>
          </p:cNvPr>
          <p:cNvSpPr txBox="1"/>
          <p:nvPr/>
        </p:nvSpPr>
        <p:spPr>
          <a:xfrm>
            <a:off x="146499" y="777329"/>
            <a:ext cx="10954119" cy="2031325"/>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buFont typeface="Wingdings" panose="05000000000000000000" pitchFamily="2" charset="2"/>
              <a:buChar char="Ø"/>
            </a:pPr>
            <a:r>
              <a:rPr lang="en-US" sz="1400" dirty="0">
                <a:latin typeface="Arial Rounded MT Bold" panose="020F0704030504030204" pitchFamily="34" charset="0"/>
              </a:rPr>
              <a:t>So as we can see in the previous slide the table shows 23655 records in which each row contains a different rules.</a:t>
            </a:r>
          </a:p>
          <a:p>
            <a:pPr marL="285750" indent="-285750">
              <a:buFont typeface="Wingdings" panose="05000000000000000000" pitchFamily="2" charset="2"/>
              <a:buChar char="Ø"/>
            </a:pPr>
            <a:r>
              <a:rPr lang="en-US" sz="1400" dirty="0">
                <a:latin typeface="Arial Rounded MT Bold" panose="020F0704030504030204" pitchFamily="34" charset="0"/>
              </a:rPr>
              <a:t>  It has created multiple rules on the basis of threshold limit that we have set earlier in the Association Rule Learner Node and whichever has a higher lift value we recommend that product to the customer. </a:t>
            </a:r>
          </a:p>
          <a:p>
            <a:pPr marL="285750" indent="-285750">
              <a:buFont typeface="Wingdings" panose="05000000000000000000" pitchFamily="2" charset="2"/>
              <a:buChar char="Ø"/>
            </a:pPr>
            <a:r>
              <a:rPr lang="en-US" sz="1400" dirty="0">
                <a:latin typeface="Arial Rounded MT Bold" panose="020F0704030504030204" pitchFamily="34" charset="0"/>
              </a:rPr>
              <a:t>Consequent column contains recommended products and we have sorted the lift values from higher to lower for the better recommendations.</a:t>
            </a:r>
          </a:p>
          <a:p>
            <a:pPr marL="285750" indent="-285750">
              <a:buFont typeface="Wingdings" panose="05000000000000000000" pitchFamily="2" charset="2"/>
              <a:buChar char="Ø"/>
            </a:pPr>
            <a:r>
              <a:rPr lang="en-US" sz="1400" dirty="0">
                <a:latin typeface="Arial Rounded MT Bold" panose="020F0704030504030204" pitchFamily="34" charset="0"/>
              </a:rPr>
              <a:t>So generally we recommend the products that are listed in consequent feature which has a higher lift value.</a:t>
            </a:r>
          </a:p>
          <a:p>
            <a:pPr marL="285750" indent="-285750">
              <a:buFont typeface="Wingdings" panose="05000000000000000000" pitchFamily="2" charset="2"/>
              <a:buChar char="Ø"/>
            </a:pPr>
            <a:r>
              <a:rPr lang="en-US" sz="1400" dirty="0">
                <a:latin typeface="Arial Rounded MT Bold" panose="020F0704030504030204" pitchFamily="34" charset="0"/>
              </a:rPr>
              <a:t>That means it has the higher probability of being purchased by the customer.</a:t>
            </a:r>
          </a:p>
          <a:p>
            <a:pPr marL="285750" indent="-285750">
              <a:buFont typeface="Wingdings" panose="05000000000000000000" pitchFamily="2" charset="2"/>
              <a:buChar char="Ø"/>
            </a:pPr>
            <a:r>
              <a:rPr lang="en-US" sz="1400" dirty="0">
                <a:latin typeface="Arial Rounded MT Bold" panose="020F0704030504030204" pitchFamily="34" charset="0"/>
              </a:rPr>
              <a:t>Low lift is as below:</a:t>
            </a:r>
          </a:p>
          <a:p>
            <a:pPr marL="285750" indent="-285750">
              <a:buFont typeface="Wingdings" panose="05000000000000000000" pitchFamily="2" charset="2"/>
              <a:buChar char="Ø"/>
            </a:pPr>
            <a:endParaRPr lang="en-IN" sz="1400" dirty="0">
              <a:latin typeface="Arial Rounded MT Bold" panose="020F0704030504030204" pitchFamily="34" charset="0"/>
            </a:endParaRPr>
          </a:p>
        </p:txBody>
      </p:sp>
      <p:sp>
        <p:nvSpPr>
          <p:cNvPr id="7" name="TextBox 6">
            <a:extLst>
              <a:ext uri="{FF2B5EF4-FFF2-40B4-BE49-F238E27FC236}">
                <a16:creationId xmlns:a16="http://schemas.microsoft.com/office/drawing/2014/main" id="{0E8FBFEF-3CE0-4C55-8BDC-4FC53D8905EC}"/>
              </a:ext>
            </a:extLst>
          </p:cNvPr>
          <p:cNvSpPr txBox="1"/>
          <p:nvPr/>
        </p:nvSpPr>
        <p:spPr>
          <a:xfrm>
            <a:off x="201560" y="182880"/>
            <a:ext cx="5421999" cy="369332"/>
          </a:xfrm>
          <a:prstGeom prst="rect">
            <a:avLst/>
          </a:prstGeom>
          <a:noFill/>
        </p:spPr>
        <p:txBody>
          <a:bodyPr wrap="square" rtlCol="0">
            <a:spAutoFit/>
          </a:bodyPr>
          <a:lstStyle/>
          <a:p>
            <a:r>
              <a:rPr lang="en-IN" i="1" dirty="0">
                <a:solidFill>
                  <a:srgbClr val="FFC000"/>
                </a:solidFill>
                <a:latin typeface="Arial Rounded MT Bold" panose="020F0704030504030204" pitchFamily="34" charset="0"/>
              </a:rPr>
              <a:t>Inference of Market Basket Result</a:t>
            </a:r>
          </a:p>
        </p:txBody>
      </p:sp>
      <p:pic>
        <p:nvPicPr>
          <p:cNvPr id="9" name="Picture 8">
            <a:extLst>
              <a:ext uri="{FF2B5EF4-FFF2-40B4-BE49-F238E27FC236}">
                <a16:creationId xmlns:a16="http://schemas.microsoft.com/office/drawing/2014/main" id="{5A3FA3BD-1B47-4014-A78B-AE368FFC4C05}"/>
              </a:ext>
            </a:extLst>
          </p:cNvPr>
          <p:cNvPicPr>
            <a:picLocks noChangeAspect="1"/>
          </p:cNvPicPr>
          <p:nvPr/>
        </p:nvPicPr>
        <p:blipFill>
          <a:blip r:embed="rId2"/>
          <a:stretch>
            <a:fillRect/>
          </a:stretch>
        </p:blipFill>
        <p:spPr>
          <a:xfrm>
            <a:off x="2825582" y="2457450"/>
            <a:ext cx="4855378" cy="4010180"/>
          </a:xfrm>
          <a:prstGeom prst="rect">
            <a:avLst/>
          </a:prstGeom>
          <a:ln w="28575">
            <a:solidFill>
              <a:srgbClr val="FFC000"/>
            </a:solidFill>
          </a:ln>
        </p:spPr>
      </p:pic>
    </p:spTree>
    <p:extLst>
      <p:ext uri="{BB962C8B-B14F-4D97-AF65-F5344CB8AC3E}">
        <p14:creationId xmlns:p14="http://schemas.microsoft.com/office/powerpoint/2010/main" val="29763832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F9A72F1-0FA8-4A7C-A51E-8C2FBACB5D03}"/>
              </a:ext>
            </a:extLst>
          </p:cNvPr>
          <p:cNvSpPr txBox="1"/>
          <p:nvPr/>
        </p:nvSpPr>
        <p:spPr>
          <a:xfrm>
            <a:off x="201560" y="182880"/>
            <a:ext cx="5421999" cy="400110"/>
          </a:xfrm>
          <a:prstGeom prst="rect">
            <a:avLst/>
          </a:prstGeom>
          <a:noFill/>
        </p:spPr>
        <p:txBody>
          <a:bodyPr wrap="square" rtlCol="0">
            <a:spAutoFit/>
          </a:bodyPr>
          <a:lstStyle/>
          <a:p>
            <a:r>
              <a:rPr lang="en-IN" sz="2000" b="1" dirty="0">
                <a:solidFill>
                  <a:srgbClr val="FFC000"/>
                </a:solidFill>
                <a:latin typeface="Arial Rounded MT Bold" panose="020F0704030504030204" pitchFamily="34" charset="0"/>
              </a:rPr>
              <a:t>Recommendation/Suggestions</a:t>
            </a:r>
          </a:p>
        </p:txBody>
      </p:sp>
      <p:sp>
        <p:nvSpPr>
          <p:cNvPr id="6" name="TextBox 5">
            <a:extLst>
              <a:ext uri="{FF2B5EF4-FFF2-40B4-BE49-F238E27FC236}">
                <a16:creationId xmlns:a16="http://schemas.microsoft.com/office/drawing/2014/main" id="{C4DE4950-65BD-4AD3-BF25-E7CD79848229}"/>
              </a:ext>
            </a:extLst>
          </p:cNvPr>
          <p:cNvSpPr txBox="1"/>
          <p:nvPr/>
        </p:nvSpPr>
        <p:spPr>
          <a:xfrm>
            <a:off x="146499" y="845909"/>
            <a:ext cx="10954119" cy="5262979"/>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buFont typeface="Wingdings" panose="05000000000000000000" pitchFamily="2" charset="2"/>
              <a:buChar char="Ø"/>
            </a:pPr>
            <a:r>
              <a:rPr lang="en-US" sz="1400" dirty="0">
                <a:latin typeface="Arial Rounded MT Bold" panose="020F0704030504030204" pitchFamily="34" charset="0"/>
              </a:rPr>
              <a:t>Since 10</a:t>
            </a:r>
            <a:r>
              <a:rPr lang="en-US" sz="1400" baseline="30000" dirty="0">
                <a:latin typeface="Arial Rounded MT Bold" panose="020F0704030504030204" pitchFamily="34" charset="0"/>
              </a:rPr>
              <a:t>th</a:t>
            </a:r>
            <a:r>
              <a:rPr lang="en-US" sz="1400" dirty="0">
                <a:latin typeface="Arial Rounded MT Bold" panose="020F0704030504030204" pitchFamily="34" charset="0"/>
              </a:rPr>
              <a:t> of the month and end of the month have least sales more offers and discounts can be given at this period. Starting of the month should have more profit margin as orders are high during that time.</a:t>
            </a:r>
          </a:p>
          <a:p>
            <a:endParaRPr lang="en-US" sz="1400" dirty="0">
              <a:latin typeface="Arial Rounded MT Bold" panose="020F0704030504030204" pitchFamily="34" charset="0"/>
            </a:endParaRPr>
          </a:p>
          <a:p>
            <a:pPr marL="285750" indent="-285750">
              <a:buFont typeface="Wingdings" panose="05000000000000000000" pitchFamily="2" charset="2"/>
              <a:buChar char="Ø"/>
            </a:pPr>
            <a:r>
              <a:rPr lang="en-US" sz="1400" dirty="0">
                <a:latin typeface="Arial Rounded MT Bold" panose="020F0704030504030204" pitchFamily="34" charset="0"/>
              </a:rPr>
              <a:t>More combo offers can be given to customers during month end to get customer loyalty.</a:t>
            </a:r>
          </a:p>
          <a:p>
            <a:endParaRPr lang="en-US" sz="1400" dirty="0">
              <a:latin typeface="Arial Rounded MT Bold" panose="020F0704030504030204" pitchFamily="34" charset="0"/>
            </a:endParaRPr>
          </a:p>
          <a:p>
            <a:pPr marL="285750" indent="-285750">
              <a:buFont typeface="Wingdings" panose="05000000000000000000" pitchFamily="2" charset="2"/>
              <a:buChar char="Ø"/>
            </a:pPr>
            <a:r>
              <a:rPr lang="en-US" sz="1400" dirty="0">
                <a:latin typeface="Arial Rounded MT Bold" panose="020F0704030504030204" pitchFamily="34" charset="0"/>
              </a:rPr>
              <a:t>Since flour, spaghetti and paper have best combinations and cereals, cheeses and bagels have the least a combo offer can be given here. A combo of flour with cereals or spaghetti with cheese will be the best ones.</a:t>
            </a:r>
          </a:p>
          <a:p>
            <a:endParaRPr lang="en-US" sz="1400" dirty="0">
              <a:latin typeface="Arial Rounded MT Bold" panose="020F0704030504030204" pitchFamily="34" charset="0"/>
            </a:endParaRPr>
          </a:p>
          <a:p>
            <a:pPr marL="285750" indent="-285750">
              <a:buFont typeface="Wingdings" panose="05000000000000000000" pitchFamily="2" charset="2"/>
              <a:buChar char="Ø"/>
            </a:pPr>
            <a:r>
              <a:rPr lang="en-US" sz="1400" dirty="0">
                <a:latin typeface="Arial Rounded MT Bold" panose="020F0704030504030204" pitchFamily="34" charset="0"/>
              </a:rPr>
              <a:t>Towels can be given as free gift on purchase of certain amount of paper. Making sure quality of the towel is good. Once customers get used to the product towels can be charged and treated separately for orders.</a:t>
            </a:r>
          </a:p>
          <a:p>
            <a:endParaRPr lang="en-US" sz="1400" dirty="0">
              <a:latin typeface="Arial Rounded MT Bold" panose="020F0704030504030204" pitchFamily="34" charset="0"/>
            </a:endParaRPr>
          </a:p>
          <a:p>
            <a:pPr marL="285750" indent="-285750">
              <a:buFont typeface="Wingdings" panose="05000000000000000000" pitchFamily="2" charset="2"/>
              <a:buChar char="Ø"/>
            </a:pPr>
            <a:r>
              <a:rPr lang="en-US" sz="1400" dirty="0">
                <a:latin typeface="Arial Rounded MT Bold" panose="020F0704030504030204" pitchFamily="34" charset="0"/>
              </a:rPr>
              <a:t>Highest orders were received for poultry so cheese and poultry can have combo or discounted offers. A minimum of 10% discount can be given.</a:t>
            </a:r>
          </a:p>
          <a:p>
            <a:endParaRPr lang="en-US" sz="1400" dirty="0">
              <a:latin typeface="Arial Rounded MT Bold" panose="020F0704030504030204" pitchFamily="34" charset="0"/>
            </a:endParaRPr>
          </a:p>
          <a:p>
            <a:pPr marL="285750" indent="-285750">
              <a:buFont typeface="Wingdings" panose="05000000000000000000" pitchFamily="2" charset="2"/>
              <a:buChar char="Ø"/>
            </a:pPr>
            <a:r>
              <a:rPr lang="en-US" sz="1400" dirty="0">
                <a:latin typeface="Arial Rounded MT Bold" panose="020F0704030504030204" pitchFamily="34" charset="0"/>
              </a:rPr>
              <a:t>Month of January has the maximum orders so more concentration on poultry, ice cream, cereals, lunch meat, waffles, soda, cheeses and eggs in March 2020 to get more orders.</a:t>
            </a:r>
          </a:p>
          <a:p>
            <a:pPr marL="285750" indent="-285750">
              <a:buFont typeface="Wingdings" panose="05000000000000000000" pitchFamily="2" charset="2"/>
              <a:buChar char="Ø"/>
            </a:pPr>
            <a:endParaRPr lang="en-US" sz="1400" dirty="0">
              <a:latin typeface="Arial Rounded MT Bold" panose="020F0704030504030204" pitchFamily="34" charset="0"/>
            </a:endParaRPr>
          </a:p>
          <a:p>
            <a:pPr marL="285750" indent="-285750">
              <a:buFont typeface="Wingdings" panose="05000000000000000000" pitchFamily="2" charset="2"/>
              <a:buChar char="Ø"/>
            </a:pPr>
            <a:r>
              <a:rPr lang="en-US" sz="1400" dirty="0">
                <a:latin typeface="Arial Rounded MT Bold" panose="020F0704030504030204" pitchFamily="34" charset="0"/>
              </a:rPr>
              <a:t>Since hand soaps are least ordered we can give them free with liquid dishwasher. A trial pack soap of not more than 2% of the price of the liquid dishwasher to maintain profit margin.</a:t>
            </a:r>
          </a:p>
          <a:p>
            <a:pPr marL="285750" indent="-285750">
              <a:buFont typeface="Wingdings" panose="05000000000000000000" pitchFamily="2" charset="2"/>
              <a:buChar char="Ø"/>
            </a:pPr>
            <a:endParaRPr lang="en-US" sz="1400" dirty="0">
              <a:latin typeface="Arial Rounded MT Bold" panose="020F0704030504030204" pitchFamily="34" charset="0"/>
            </a:endParaRPr>
          </a:p>
          <a:p>
            <a:pPr marL="285750" indent="-285750">
              <a:buFont typeface="Wingdings" panose="05000000000000000000" pitchFamily="2" charset="2"/>
              <a:buChar char="Ø"/>
            </a:pPr>
            <a:r>
              <a:rPr lang="en-US" sz="1400" dirty="0">
                <a:latin typeface="Arial Rounded MT Bold" panose="020F0704030504030204" pitchFamily="34" charset="0"/>
              </a:rPr>
              <a:t>We can have one free tasting of juices and coffee tea to attract more orders in that area.</a:t>
            </a:r>
          </a:p>
          <a:p>
            <a:endParaRPr lang="en-US" sz="1400" dirty="0">
              <a:latin typeface="Arial Rounded MT Bold" panose="020F0704030504030204" pitchFamily="34" charset="0"/>
            </a:endParaRPr>
          </a:p>
          <a:p>
            <a:pPr marL="285750" indent="-285750">
              <a:buFont typeface="Wingdings" panose="05000000000000000000" pitchFamily="2" charset="2"/>
              <a:buChar char="Ø"/>
            </a:pPr>
            <a:endParaRPr lang="en-US" sz="1400" dirty="0">
              <a:latin typeface="Arial Rounded MT Bold" panose="020F0704030504030204" pitchFamily="34" charset="0"/>
            </a:endParaRPr>
          </a:p>
          <a:p>
            <a:pPr marL="285750" indent="-285750">
              <a:buFont typeface="Wingdings" panose="05000000000000000000" pitchFamily="2" charset="2"/>
              <a:buChar char="Ø"/>
            </a:pPr>
            <a:endParaRPr lang="en-IN" sz="1400" dirty="0">
              <a:latin typeface="Arial Rounded MT Bold" panose="020F0704030504030204" pitchFamily="34" charset="0"/>
            </a:endParaRPr>
          </a:p>
        </p:txBody>
      </p:sp>
    </p:spTree>
    <p:extLst>
      <p:ext uri="{BB962C8B-B14F-4D97-AF65-F5344CB8AC3E}">
        <p14:creationId xmlns:p14="http://schemas.microsoft.com/office/powerpoint/2010/main" val="34717797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F5DA38F-6BA7-42D8-A0B6-8BAC96F09B85}"/>
              </a:ext>
            </a:extLst>
          </p:cNvPr>
          <p:cNvSpPr txBox="1"/>
          <p:nvPr/>
        </p:nvSpPr>
        <p:spPr>
          <a:xfrm>
            <a:off x="212990" y="388620"/>
            <a:ext cx="11979010" cy="2277547"/>
          </a:xfrm>
          <a:prstGeom prst="rect">
            <a:avLst/>
          </a:prstGeom>
          <a:noFill/>
        </p:spPr>
        <p:txBody>
          <a:bodyPr wrap="square" rtlCol="0">
            <a:spAutoFit/>
          </a:bodyPr>
          <a:lstStyle/>
          <a:p>
            <a:r>
              <a:rPr lang="en-IN" i="1" dirty="0">
                <a:solidFill>
                  <a:srgbClr val="FFC000"/>
                </a:solidFill>
                <a:latin typeface="Arial Rounded MT Bold" panose="020F0704030504030204" pitchFamily="34" charset="0"/>
              </a:rPr>
              <a:t>Tools used:</a:t>
            </a:r>
          </a:p>
          <a:p>
            <a:endParaRPr lang="en-IN" i="1" dirty="0">
              <a:solidFill>
                <a:srgbClr val="FFC000"/>
              </a:solidFill>
              <a:latin typeface="Arial Rounded MT Bold" panose="020F0704030504030204" pitchFamily="34" charset="0"/>
            </a:endParaRPr>
          </a:p>
          <a:p>
            <a:endParaRPr lang="en-IN" i="1" dirty="0">
              <a:solidFill>
                <a:srgbClr val="FFC000"/>
              </a:solidFill>
              <a:latin typeface="Arial Rounded MT Bold" panose="020F0704030504030204" pitchFamily="34" charset="0"/>
            </a:endParaRPr>
          </a:p>
          <a:p>
            <a:endParaRPr lang="en-IN" i="1" dirty="0">
              <a:solidFill>
                <a:srgbClr val="FFC000"/>
              </a:solidFill>
              <a:latin typeface="Arial Rounded MT Bold" panose="020F0704030504030204" pitchFamily="34" charset="0"/>
            </a:endParaRPr>
          </a:p>
          <a:p>
            <a:pPr marL="285750" indent="-285750">
              <a:buFont typeface="Wingdings" panose="05000000000000000000" pitchFamily="2" charset="2"/>
              <a:buChar char="Ø"/>
            </a:pPr>
            <a:r>
              <a:rPr lang="en-IN" sz="1400" i="1" dirty="0">
                <a:latin typeface="Arial Rounded MT Bold" panose="020F0704030504030204" pitchFamily="34" charset="0"/>
              </a:rPr>
              <a:t>Python   - Attached in the portal</a:t>
            </a:r>
          </a:p>
          <a:p>
            <a:pPr marL="285750" indent="-285750">
              <a:buFont typeface="Wingdings" panose="05000000000000000000" pitchFamily="2" charset="2"/>
              <a:buChar char="Ø"/>
            </a:pPr>
            <a:endParaRPr lang="en-IN" sz="1400" i="1" dirty="0">
              <a:latin typeface="Arial Rounded MT Bold" panose="020F0704030504030204" pitchFamily="34" charset="0"/>
            </a:endParaRPr>
          </a:p>
          <a:p>
            <a:endParaRPr lang="en-IN" sz="1400" i="1" dirty="0">
              <a:latin typeface="Arial Rounded MT Bold" panose="020F0704030504030204" pitchFamily="34" charset="0"/>
            </a:endParaRPr>
          </a:p>
          <a:p>
            <a:pPr marL="285750" indent="-285750">
              <a:buFont typeface="Wingdings" panose="05000000000000000000" pitchFamily="2" charset="2"/>
              <a:buChar char="Ø"/>
            </a:pPr>
            <a:r>
              <a:rPr lang="en-IN" sz="1400" i="1" dirty="0">
                <a:latin typeface="Arial Rounded MT Bold" panose="020F0704030504030204" pitchFamily="34" charset="0"/>
              </a:rPr>
              <a:t>Tableau -   https://public.tableau.com/views/Debsmita_MRA2/Top5products2?:language=en-US&amp;publish=yes&amp;:display_count=n&amp;:origin=viz_share_link</a:t>
            </a:r>
            <a:endParaRPr lang="en-IN" i="1" dirty="0">
              <a:solidFill>
                <a:srgbClr val="FFC000"/>
              </a:solidFill>
              <a:latin typeface="Arial Rounded MT Bold" panose="020F0704030504030204" pitchFamily="34" charset="0"/>
            </a:endParaRPr>
          </a:p>
        </p:txBody>
      </p:sp>
      <p:sp>
        <p:nvSpPr>
          <p:cNvPr id="5" name="Rectangle 4">
            <a:extLst>
              <a:ext uri="{FF2B5EF4-FFF2-40B4-BE49-F238E27FC236}">
                <a16:creationId xmlns:a16="http://schemas.microsoft.com/office/drawing/2014/main" id="{C1F0B82F-3438-426A-A8FA-150E04E8811E}"/>
              </a:ext>
            </a:extLst>
          </p:cNvPr>
          <p:cNvSpPr/>
          <p:nvPr/>
        </p:nvSpPr>
        <p:spPr>
          <a:xfrm>
            <a:off x="3385411" y="4830425"/>
            <a:ext cx="4438203" cy="923330"/>
          </a:xfrm>
          <a:prstGeom prst="rect">
            <a:avLst/>
          </a:prstGeom>
          <a:noFill/>
          <a:ln>
            <a:solidFill>
              <a:srgbClr val="FFC000"/>
            </a:solidFill>
          </a:ln>
        </p:spPr>
        <p:txBody>
          <a:bodyPr wrap="none" lIns="91440" tIns="45720" rIns="91440" bIns="45720">
            <a:spAutoFit/>
          </a:bodyPr>
          <a:lstStyle/>
          <a:p>
            <a:pPr algn="ctr"/>
            <a:r>
              <a:rPr lang="en-US" sz="5400" b="1" dirty="0">
                <a:ln w="22225">
                  <a:solidFill>
                    <a:schemeClr val="accent2"/>
                  </a:solidFill>
                  <a:prstDash val="solid"/>
                </a:ln>
                <a:solidFill>
                  <a:schemeClr val="accent2">
                    <a:lumMod val="40000"/>
                    <a:lumOff val="60000"/>
                  </a:schemeClr>
                </a:solidFill>
              </a:rPr>
              <a:t>THANKYOU</a:t>
            </a:r>
          </a:p>
        </p:txBody>
      </p:sp>
    </p:spTree>
    <p:extLst>
      <p:ext uri="{BB962C8B-B14F-4D97-AF65-F5344CB8AC3E}">
        <p14:creationId xmlns:p14="http://schemas.microsoft.com/office/powerpoint/2010/main" val="4337620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1C42B5-05EE-4679-94F0-83F747D74726}"/>
              </a:ext>
            </a:extLst>
          </p:cNvPr>
          <p:cNvSpPr>
            <a:spLocks noGrp="1"/>
          </p:cNvSpPr>
          <p:nvPr>
            <p:ph type="title"/>
          </p:nvPr>
        </p:nvSpPr>
        <p:spPr>
          <a:xfrm>
            <a:off x="241434" y="0"/>
            <a:ext cx="10515600" cy="1325563"/>
          </a:xfrm>
        </p:spPr>
        <p:txBody>
          <a:bodyPr/>
          <a:lstStyle/>
          <a:p>
            <a:pPr algn="l"/>
            <a:r>
              <a:rPr lang="en-IN" dirty="0">
                <a:solidFill>
                  <a:schemeClr val="accent2">
                    <a:lumMod val="75000"/>
                  </a:schemeClr>
                </a:solidFill>
                <a:latin typeface="Arial Rounded MT Bold" panose="020F0704030504030204" pitchFamily="34" charset="0"/>
              </a:rPr>
              <a:t>Table of Contents:</a:t>
            </a:r>
          </a:p>
        </p:txBody>
      </p:sp>
      <p:graphicFrame>
        <p:nvGraphicFramePr>
          <p:cNvPr id="6" name="Table 5">
            <a:extLst>
              <a:ext uri="{FF2B5EF4-FFF2-40B4-BE49-F238E27FC236}">
                <a16:creationId xmlns:a16="http://schemas.microsoft.com/office/drawing/2014/main" id="{A8549F69-30D1-4FF9-AC34-3E1B608F4084}"/>
              </a:ext>
            </a:extLst>
          </p:cNvPr>
          <p:cNvGraphicFramePr>
            <a:graphicFrameLocks noGrp="1"/>
          </p:cNvGraphicFramePr>
          <p:nvPr>
            <p:extLst>
              <p:ext uri="{D42A27DB-BD31-4B8C-83A1-F6EECF244321}">
                <p14:modId xmlns:p14="http://schemas.microsoft.com/office/powerpoint/2010/main" val="3863234937"/>
              </p:ext>
            </p:extLst>
          </p:nvPr>
        </p:nvGraphicFramePr>
        <p:xfrm>
          <a:off x="422910" y="1325563"/>
          <a:ext cx="9361170" cy="4583750"/>
        </p:xfrm>
        <a:graphic>
          <a:graphicData uri="http://schemas.openxmlformats.org/drawingml/2006/table">
            <a:tbl>
              <a:tblPr>
                <a:tableStyleId>{5C22544A-7EE6-4342-B048-85BDC9FD1C3A}</a:tableStyleId>
              </a:tblPr>
              <a:tblGrid>
                <a:gridCol w="9361170">
                  <a:extLst>
                    <a:ext uri="{9D8B030D-6E8A-4147-A177-3AD203B41FA5}">
                      <a16:colId xmlns:a16="http://schemas.microsoft.com/office/drawing/2014/main" val="2598904082"/>
                    </a:ext>
                  </a:extLst>
                </a:gridCol>
              </a:tblGrid>
              <a:tr h="458375">
                <a:tc>
                  <a:txBody>
                    <a:bodyPr/>
                    <a:lstStyle/>
                    <a:p>
                      <a:pPr marL="171450" indent="-171450" algn="l" fontAlgn="b">
                        <a:buFont typeface="Wingdings" panose="05000000000000000000" pitchFamily="2" charset="2"/>
                        <a:buChar char="Ø"/>
                      </a:pPr>
                      <a:r>
                        <a:rPr lang="en-IN" sz="1600" u="none" strike="noStrike" dirty="0">
                          <a:solidFill>
                            <a:schemeClr val="tx1"/>
                          </a:solidFill>
                          <a:effectLst/>
                          <a:latin typeface="Arial Rounded MT Bold" panose="020F0704030504030204" pitchFamily="34" charset="0"/>
                        </a:rPr>
                        <a:t>Problem Statement</a:t>
                      </a:r>
                      <a:endParaRPr lang="en-IN" sz="1600" b="0" i="0" u="none" strike="noStrike" dirty="0">
                        <a:solidFill>
                          <a:schemeClr val="tx1"/>
                        </a:solidFill>
                        <a:effectLst/>
                        <a:latin typeface="Arial Rounded MT Bold" panose="020F0704030504030204" pitchFamily="34" charset="0"/>
                      </a:endParaRPr>
                    </a:p>
                  </a:txBody>
                  <a:tcPr marL="6350" marR="6350" marT="635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844567673"/>
                  </a:ext>
                </a:extLst>
              </a:tr>
              <a:tr h="458375">
                <a:tc>
                  <a:txBody>
                    <a:bodyPr/>
                    <a:lstStyle/>
                    <a:p>
                      <a:pPr marL="171450" indent="-171450" algn="l" fontAlgn="b">
                        <a:buFont typeface="Wingdings" panose="05000000000000000000" pitchFamily="2" charset="2"/>
                        <a:buChar char="Ø"/>
                      </a:pPr>
                      <a:r>
                        <a:rPr lang="en-IN" sz="1600" u="none" strike="noStrike">
                          <a:solidFill>
                            <a:schemeClr val="tx1"/>
                          </a:solidFill>
                          <a:effectLst/>
                          <a:latin typeface="Arial Rounded MT Bold" panose="020F0704030504030204" pitchFamily="34" charset="0"/>
                        </a:rPr>
                        <a:t>Summary</a:t>
                      </a:r>
                      <a:endParaRPr lang="en-IN" sz="1600" b="0" i="0" u="none" strike="noStrike">
                        <a:solidFill>
                          <a:schemeClr val="tx1"/>
                        </a:solidFill>
                        <a:effectLst/>
                        <a:latin typeface="Arial Rounded MT Bold" panose="020F0704030504030204" pitchFamily="34" charset="0"/>
                      </a:endParaRPr>
                    </a:p>
                  </a:txBody>
                  <a:tcPr marL="6350" marR="6350" marT="635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599700793"/>
                  </a:ext>
                </a:extLst>
              </a:tr>
              <a:tr h="458375">
                <a:tc>
                  <a:txBody>
                    <a:bodyPr/>
                    <a:lstStyle/>
                    <a:p>
                      <a:pPr marL="171450" indent="-171450" algn="l" fontAlgn="b">
                        <a:buFont typeface="Wingdings" panose="05000000000000000000" pitchFamily="2" charset="2"/>
                        <a:buChar char="Ø"/>
                      </a:pPr>
                      <a:r>
                        <a:rPr lang="en-IN" sz="1600" u="none" strike="noStrike">
                          <a:solidFill>
                            <a:schemeClr val="tx1"/>
                          </a:solidFill>
                          <a:effectLst/>
                          <a:latin typeface="Arial Rounded MT Bold" panose="020F0704030504030204" pitchFamily="34" charset="0"/>
                        </a:rPr>
                        <a:t>Data Description and Analysis</a:t>
                      </a:r>
                      <a:endParaRPr lang="en-IN" sz="1600" b="0" i="0" u="none" strike="noStrike">
                        <a:solidFill>
                          <a:schemeClr val="tx1"/>
                        </a:solidFill>
                        <a:effectLst/>
                        <a:latin typeface="Arial Rounded MT Bold" panose="020F0704030504030204" pitchFamily="34" charset="0"/>
                      </a:endParaRPr>
                    </a:p>
                  </a:txBody>
                  <a:tcPr marL="6350" marR="6350" marT="635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407730796"/>
                  </a:ext>
                </a:extLst>
              </a:tr>
              <a:tr h="458375">
                <a:tc>
                  <a:txBody>
                    <a:bodyPr/>
                    <a:lstStyle/>
                    <a:p>
                      <a:pPr marL="285750" indent="-285750" algn="l" fontAlgn="b">
                        <a:buFont typeface="Courier New" panose="02070309020205020404" pitchFamily="49" charset="0"/>
                        <a:buChar char="o"/>
                      </a:pPr>
                      <a:r>
                        <a:rPr lang="en-IN" sz="1600" u="none" strike="noStrike" dirty="0">
                          <a:solidFill>
                            <a:schemeClr val="tx1"/>
                          </a:solidFill>
                          <a:effectLst/>
                          <a:latin typeface="Arial Rounded MT Bold" panose="020F0704030504030204" pitchFamily="34" charset="0"/>
                        </a:rPr>
                        <a:t> Year wise Orders</a:t>
                      </a:r>
                      <a:endParaRPr lang="en-IN" sz="1600" b="0" i="0" u="none" strike="noStrike" dirty="0">
                        <a:solidFill>
                          <a:schemeClr val="tx1"/>
                        </a:solidFill>
                        <a:effectLst/>
                        <a:latin typeface="Arial Rounded MT Bold" panose="020F0704030504030204" pitchFamily="34" charset="0"/>
                      </a:endParaRPr>
                    </a:p>
                  </a:txBody>
                  <a:tcPr marL="6350" marR="6350" marT="635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4104297689"/>
                  </a:ext>
                </a:extLst>
              </a:tr>
              <a:tr h="458375">
                <a:tc>
                  <a:txBody>
                    <a:bodyPr/>
                    <a:lstStyle/>
                    <a:p>
                      <a:pPr marL="285750" indent="-285750" algn="l" fontAlgn="b">
                        <a:buFont typeface="Courier New" panose="02070309020205020404" pitchFamily="49" charset="0"/>
                        <a:buChar char="o"/>
                      </a:pPr>
                      <a:r>
                        <a:rPr lang="en-IN" sz="1600" u="none" strike="noStrike" dirty="0">
                          <a:solidFill>
                            <a:schemeClr val="tx1"/>
                          </a:solidFill>
                          <a:effectLst/>
                          <a:latin typeface="Arial Rounded MT Bold" panose="020F0704030504030204" pitchFamily="34" charset="0"/>
                        </a:rPr>
                        <a:t>Quarter wise Orders</a:t>
                      </a:r>
                      <a:endParaRPr lang="en-IN" sz="1600" b="0" i="0" u="none" strike="noStrike" dirty="0">
                        <a:solidFill>
                          <a:schemeClr val="tx1"/>
                        </a:solidFill>
                        <a:effectLst/>
                        <a:latin typeface="Arial Rounded MT Bold" panose="020F0704030504030204" pitchFamily="34" charset="0"/>
                      </a:endParaRPr>
                    </a:p>
                  </a:txBody>
                  <a:tcPr marL="6350" marR="6350" marT="635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604177948"/>
                  </a:ext>
                </a:extLst>
              </a:tr>
              <a:tr h="458375">
                <a:tc>
                  <a:txBody>
                    <a:bodyPr/>
                    <a:lstStyle/>
                    <a:p>
                      <a:pPr marL="285750" indent="-285750" algn="l" fontAlgn="b">
                        <a:buFont typeface="Courier New" panose="02070309020205020404" pitchFamily="49" charset="0"/>
                        <a:buChar char="o"/>
                      </a:pPr>
                      <a:r>
                        <a:rPr lang="en-IN" sz="1600" u="none" strike="noStrike" dirty="0">
                          <a:solidFill>
                            <a:schemeClr val="tx1"/>
                          </a:solidFill>
                          <a:effectLst/>
                          <a:latin typeface="Arial Rounded MT Bold" panose="020F0704030504030204" pitchFamily="34" charset="0"/>
                        </a:rPr>
                        <a:t> Month wise Orders</a:t>
                      </a:r>
                      <a:endParaRPr lang="en-IN" sz="1600" b="0" i="0" u="none" strike="noStrike" dirty="0">
                        <a:solidFill>
                          <a:schemeClr val="tx1"/>
                        </a:solidFill>
                        <a:effectLst/>
                        <a:latin typeface="Arial Rounded MT Bold" panose="020F0704030504030204" pitchFamily="34" charset="0"/>
                      </a:endParaRPr>
                    </a:p>
                  </a:txBody>
                  <a:tcPr marL="6350" marR="6350" marT="635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20924465"/>
                  </a:ext>
                </a:extLst>
              </a:tr>
              <a:tr h="458375">
                <a:tc>
                  <a:txBody>
                    <a:bodyPr/>
                    <a:lstStyle/>
                    <a:p>
                      <a:pPr marL="285750" indent="-285750" algn="l" fontAlgn="b">
                        <a:buFont typeface="Courier New" panose="02070309020205020404" pitchFamily="49" charset="0"/>
                        <a:buChar char="o"/>
                      </a:pPr>
                      <a:r>
                        <a:rPr lang="en-IN" sz="1600" u="none" strike="noStrike" dirty="0">
                          <a:solidFill>
                            <a:schemeClr val="tx1"/>
                          </a:solidFill>
                          <a:effectLst/>
                          <a:latin typeface="Arial Rounded MT Bold" panose="020F0704030504030204" pitchFamily="34" charset="0"/>
                        </a:rPr>
                        <a:t> Day wise Orders</a:t>
                      </a:r>
                      <a:endParaRPr lang="en-IN" sz="1600" b="0" i="0" u="none" strike="noStrike" dirty="0">
                        <a:solidFill>
                          <a:schemeClr val="tx1"/>
                        </a:solidFill>
                        <a:effectLst/>
                        <a:latin typeface="Arial Rounded MT Bold" panose="020F0704030504030204" pitchFamily="34" charset="0"/>
                      </a:endParaRPr>
                    </a:p>
                  </a:txBody>
                  <a:tcPr marL="6350" marR="6350" marT="635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741509194"/>
                  </a:ext>
                </a:extLst>
              </a:tr>
              <a:tr h="458375">
                <a:tc>
                  <a:txBody>
                    <a:bodyPr/>
                    <a:lstStyle/>
                    <a:p>
                      <a:pPr marL="285750" indent="-285750" algn="l" fontAlgn="b">
                        <a:buFont typeface="Courier New" panose="02070309020205020404" pitchFamily="49" charset="0"/>
                        <a:buChar char="o"/>
                      </a:pPr>
                      <a:r>
                        <a:rPr lang="en-US" sz="1600" u="none" strike="noStrike" dirty="0">
                          <a:solidFill>
                            <a:schemeClr val="tx1"/>
                          </a:solidFill>
                          <a:effectLst/>
                          <a:latin typeface="Arial Rounded MT Bold" panose="020F0704030504030204" pitchFamily="34" charset="0"/>
                        </a:rPr>
                        <a:t>Top and Bottom Products</a:t>
                      </a:r>
                      <a:endParaRPr lang="en-US" sz="1600" b="0" i="0" u="none" strike="noStrike" dirty="0">
                        <a:solidFill>
                          <a:schemeClr val="tx1"/>
                        </a:solidFill>
                        <a:effectLst/>
                        <a:latin typeface="Arial Rounded MT Bold" panose="020F0704030504030204" pitchFamily="34" charset="0"/>
                      </a:endParaRPr>
                    </a:p>
                  </a:txBody>
                  <a:tcPr marL="6350" marR="6350" marT="635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296738661"/>
                  </a:ext>
                </a:extLst>
              </a:tr>
              <a:tr h="458375">
                <a:tc>
                  <a:txBody>
                    <a:bodyPr/>
                    <a:lstStyle/>
                    <a:p>
                      <a:pPr marL="171450" indent="-171450" algn="l" fontAlgn="b">
                        <a:buFont typeface="Wingdings" panose="05000000000000000000" pitchFamily="2" charset="2"/>
                        <a:buChar char="Ø"/>
                      </a:pPr>
                      <a:r>
                        <a:rPr lang="en-IN" sz="1600" u="none" strike="noStrike" dirty="0">
                          <a:solidFill>
                            <a:schemeClr val="tx1"/>
                          </a:solidFill>
                          <a:effectLst/>
                          <a:latin typeface="Arial Rounded MT Bold" panose="020F0704030504030204" pitchFamily="34" charset="0"/>
                        </a:rPr>
                        <a:t>Market Basket Analysis</a:t>
                      </a:r>
                      <a:endParaRPr lang="en-IN" sz="1600" b="0" i="0" u="none" strike="noStrike" dirty="0">
                        <a:solidFill>
                          <a:schemeClr val="tx1"/>
                        </a:solidFill>
                        <a:effectLst/>
                        <a:latin typeface="Arial Rounded MT Bold" panose="020F0704030504030204" pitchFamily="34" charset="0"/>
                      </a:endParaRPr>
                    </a:p>
                  </a:txBody>
                  <a:tcPr marL="6350" marR="6350" marT="635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214102610"/>
                  </a:ext>
                </a:extLst>
              </a:tr>
              <a:tr h="458375">
                <a:tc>
                  <a:txBody>
                    <a:bodyPr/>
                    <a:lstStyle/>
                    <a:p>
                      <a:pPr marL="171450" indent="-171450" algn="l" fontAlgn="b">
                        <a:buFont typeface="Wingdings" panose="05000000000000000000" pitchFamily="2" charset="2"/>
                        <a:buChar char="Ø"/>
                      </a:pPr>
                      <a:r>
                        <a:rPr lang="en-IN" sz="1600" u="none" strike="noStrike" dirty="0">
                          <a:solidFill>
                            <a:schemeClr val="tx1"/>
                          </a:solidFill>
                          <a:effectLst/>
                          <a:latin typeface="Arial Rounded MT Bold" panose="020F0704030504030204" pitchFamily="34" charset="0"/>
                        </a:rPr>
                        <a:t>Recommendations/Suggestions</a:t>
                      </a:r>
                      <a:endParaRPr lang="en-IN" sz="1600" b="0" i="0" u="none" strike="noStrike" dirty="0">
                        <a:solidFill>
                          <a:schemeClr val="tx1"/>
                        </a:solidFill>
                        <a:effectLst/>
                        <a:latin typeface="Arial Rounded MT Bold" panose="020F0704030504030204" pitchFamily="34" charset="0"/>
                      </a:endParaRPr>
                    </a:p>
                  </a:txBody>
                  <a:tcPr marL="6350" marR="6350" marT="635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519297833"/>
                  </a:ext>
                </a:extLst>
              </a:tr>
            </a:tbl>
          </a:graphicData>
        </a:graphic>
      </p:graphicFrame>
    </p:spTree>
    <p:extLst>
      <p:ext uri="{BB962C8B-B14F-4D97-AF65-F5344CB8AC3E}">
        <p14:creationId xmlns:p14="http://schemas.microsoft.com/office/powerpoint/2010/main" val="25134846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563E697-F9AD-4BF6-8B36-53F18E302844}"/>
              </a:ext>
            </a:extLst>
          </p:cNvPr>
          <p:cNvSpPr txBox="1"/>
          <p:nvPr/>
        </p:nvSpPr>
        <p:spPr>
          <a:xfrm>
            <a:off x="144378" y="231006"/>
            <a:ext cx="12047622" cy="4185761"/>
          </a:xfrm>
          <a:prstGeom prst="rect">
            <a:avLst/>
          </a:prstGeom>
          <a:noFill/>
        </p:spPr>
        <p:txBody>
          <a:bodyPr wrap="square" rtlCol="0">
            <a:spAutoFit/>
          </a:bodyPr>
          <a:lstStyle/>
          <a:p>
            <a:r>
              <a:rPr lang="en-IN" sz="2400" b="1" i="0" u="sng" dirty="0">
                <a:solidFill>
                  <a:srgbClr val="FFC000"/>
                </a:solidFill>
                <a:effectLst/>
                <a:latin typeface="Arial Rounded MT Bold" panose="020F0704030504030204" pitchFamily="34" charset="0"/>
              </a:rPr>
              <a:t>Problem Statement:</a:t>
            </a:r>
          </a:p>
          <a:p>
            <a:endParaRPr lang="en-IN" b="1" dirty="0">
              <a:latin typeface="Arial Rounded MT Bold" panose="020F0704030504030204" pitchFamily="34" charset="0"/>
            </a:endParaRPr>
          </a:p>
          <a:p>
            <a:r>
              <a:rPr lang="en-US" sz="1400" b="0" i="0" dirty="0">
                <a:effectLst/>
                <a:latin typeface="Arial Rounded MT Bold" panose="020F0704030504030204" pitchFamily="34" charset="0"/>
              </a:rPr>
              <a:t>A Grocery Store shared the transactional data with us. Our job is to identify the most popular combos that can be suggested to the Grocery Store chain after a thorough analysis of the most commonly occurring sets of menu items in the customer orders. The Store doesn’t have any combo meals.</a:t>
            </a:r>
          </a:p>
          <a:p>
            <a:endParaRPr lang="en-US" sz="1400" dirty="0">
              <a:latin typeface="Arial Rounded MT Bold" panose="020F0704030504030204" pitchFamily="34" charset="0"/>
            </a:endParaRPr>
          </a:p>
          <a:p>
            <a:r>
              <a:rPr lang="en-US" sz="1400" b="1" i="0" dirty="0">
                <a:effectLst/>
                <a:latin typeface="Arial Rounded MT Bold" panose="020F0704030504030204" pitchFamily="34" charset="0"/>
              </a:rPr>
              <a:t>Data set :</a:t>
            </a:r>
          </a:p>
          <a:p>
            <a:endParaRPr lang="en-US" sz="1400" b="1" dirty="0">
              <a:latin typeface="Arial Rounded MT Bold" panose="020F0704030504030204" pitchFamily="34" charset="0"/>
            </a:endParaRPr>
          </a:p>
          <a:p>
            <a:endParaRPr lang="en-US" sz="1400" b="1" i="0" dirty="0">
              <a:effectLst/>
              <a:latin typeface="Arial Rounded MT Bold" panose="020F0704030504030204" pitchFamily="34" charset="0"/>
            </a:endParaRPr>
          </a:p>
          <a:p>
            <a:endParaRPr lang="en-US" sz="1400" b="1" dirty="0">
              <a:latin typeface="Arial Rounded MT Bold" panose="020F0704030504030204" pitchFamily="34" charset="0"/>
            </a:endParaRPr>
          </a:p>
          <a:p>
            <a:endParaRPr lang="en-US" sz="1400" b="1" i="0" dirty="0">
              <a:effectLst/>
              <a:latin typeface="Arial Rounded MT Bold" panose="020F0704030504030204" pitchFamily="34" charset="0"/>
            </a:endParaRPr>
          </a:p>
          <a:p>
            <a:endParaRPr lang="en-US" sz="1400" b="1" dirty="0">
              <a:latin typeface="Arial Rounded MT Bold" panose="020F0704030504030204" pitchFamily="34" charset="0"/>
            </a:endParaRPr>
          </a:p>
          <a:p>
            <a:r>
              <a:rPr lang="en-US" sz="2400" b="1" u="sng" dirty="0">
                <a:solidFill>
                  <a:srgbClr val="FFC000"/>
                </a:solidFill>
                <a:latin typeface="Arial Rounded MT Bold" panose="020F0704030504030204" pitchFamily="34" charset="0"/>
              </a:rPr>
              <a:t>Summary:</a:t>
            </a:r>
            <a:endParaRPr lang="en-IN" sz="2400" b="1" u="sng" dirty="0">
              <a:solidFill>
                <a:srgbClr val="FFC000"/>
              </a:solidFill>
              <a:latin typeface="Arial Rounded MT Bold" panose="020F0704030504030204" pitchFamily="34" charset="0"/>
            </a:endParaRPr>
          </a:p>
          <a:p>
            <a:endParaRPr lang="en-IN" dirty="0">
              <a:latin typeface="Arial Rounded MT Bold" panose="020F0704030504030204" pitchFamily="34" charset="0"/>
            </a:endParaRPr>
          </a:p>
          <a:p>
            <a:r>
              <a:rPr lang="en-IN" sz="1400" dirty="0">
                <a:latin typeface="Arial Rounded MT Bold" panose="020F0704030504030204" pitchFamily="34" charset="0"/>
              </a:rPr>
              <a:t>The data has different items with the date on which it was purchased and the order id. We have a total of 20641 rows and 3 columns. The data is of the below nature:</a:t>
            </a:r>
          </a:p>
          <a:p>
            <a:endParaRPr lang="en-IN" sz="1400" dirty="0">
              <a:latin typeface="Arial Rounded MT Bold" panose="020F0704030504030204" pitchFamily="34" charset="0"/>
            </a:endParaRPr>
          </a:p>
        </p:txBody>
      </p:sp>
      <p:graphicFrame>
        <p:nvGraphicFramePr>
          <p:cNvPr id="8" name="Object 7">
            <a:extLst>
              <a:ext uri="{FF2B5EF4-FFF2-40B4-BE49-F238E27FC236}">
                <a16:creationId xmlns:a16="http://schemas.microsoft.com/office/drawing/2014/main" id="{376C3F04-8750-426A-BCB7-3B3FCE65B9C4}"/>
              </a:ext>
            </a:extLst>
          </p:cNvPr>
          <p:cNvGraphicFramePr>
            <a:graphicFrameLocks noChangeAspect="1"/>
          </p:cNvGraphicFramePr>
          <p:nvPr>
            <p:extLst>
              <p:ext uri="{D42A27DB-BD31-4B8C-83A1-F6EECF244321}">
                <p14:modId xmlns:p14="http://schemas.microsoft.com/office/powerpoint/2010/main" val="2762808233"/>
              </p:ext>
            </p:extLst>
          </p:nvPr>
        </p:nvGraphicFramePr>
        <p:xfrm>
          <a:off x="1461437" y="1772904"/>
          <a:ext cx="1349140" cy="806450"/>
        </p:xfrm>
        <a:graphic>
          <a:graphicData uri="http://schemas.openxmlformats.org/presentationml/2006/ole">
            <mc:AlternateContent xmlns:mc="http://schemas.openxmlformats.org/markup-compatibility/2006">
              <mc:Choice xmlns:v="urn:schemas-microsoft-com:vml" Requires="v">
                <p:oleObj spid="_x0000_s1027" name="Macro-Enabled Worksheet" showAsIcon="1" r:id="rId3" imgW="914400" imgH="806400" progId="Excel.SheetMacroEnabled.12">
                  <p:embed/>
                </p:oleObj>
              </mc:Choice>
              <mc:Fallback>
                <p:oleObj name="Macro-Enabled Worksheet" showAsIcon="1" r:id="rId3" imgW="914400" imgH="806400" progId="Excel.SheetMacroEnabled.12">
                  <p:embed/>
                  <p:pic>
                    <p:nvPicPr>
                      <p:cNvPr id="8" name="Object 7">
                        <a:extLst>
                          <a:ext uri="{FF2B5EF4-FFF2-40B4-BE49-F238E27FC236}">
                            <a16:creationId xmlns:a16="http://schemas.microsoft.com/office/drawing/2014/main" id="{376C3F04-8750-426A-BCB7-3B3FCE65B9C4}"/>
                          </a:ext>
                        </a:extLst>
                      </p:cNvPr>
                      <p:cNvPicPr/>
                      <p:nvPr/>
                    </p:nvPicPr>
                    <p:blipFill>
                      <a:blip r:embed="rId4"/>
                      <a:stretch>
                        <a:fillRect/>
                      </a:stretch>
                    </p:blipFill>
                    <p:spPr>
                      <a:xfrm>
                        <a:off x="1461437" y="1772904"/>
                        <a:ext cx="1349140" cy="806450"/>
                      </a:xfrm>
                      <a:prstGeom prst="rect">
                        <a:avLst/>
                      </a:prstGeom>
                      <a:solidFill>
                        <a:schemeClr val="accent2"/>
                      </a:solidFill>
                    </p:spPr>
                  </p:pic>
                </p:oleObj>
              </mc:Fallback>
            </mc:AlternateContent>
          </a:graphicData>
        </a:graphic>
      </p:graphicFrame>
      <p:pic>
        <p:nvPicPr>
          <p:cNvPr id="11" name="Picture 10">
            <a:extLst>
              <a:ext uri="{FF2B5EF4-FFF2-40B4-BE49-F238E27FC236}">
                <a16:creationId xmlns:a16="http://schemas.microsoft.com/office/drawing/2014/main" id="{7A06D45F-55C7-4F17-A6E4-01EFD2D0AA76}"/>
              </a:ext>
            </a:extLst>
          </p:cNvPr>
          <p:cNvPicPr>
            <a:picLocks noChangeAspect="1"/>
          </p:cNvPicPr>
          <p:nvPr/>
        </p:nvPicPr>
        <p:blipFill>
          <a:blip r:embed="rId5"/>
          <a:stretch>
            <a:fillRect/>
          </a:stretch>
        </p:blipFill>
        <p:spPr>
          <a:xfrm>
            <a:off x="312168" y="4278647"/>
            <a:ext cx="2825668" cy="1804519"/>
          </a:xfrm>
          <a:prstGeom prst="rect">
            <a:avLst/>
          </a:prstGeom>
          <a:ln w="28575">
            <a:solidFill>
              <a:schemeClr val="accent2"/>
            </a:solidFill>
          </a:ln>
        </p:spPr>
      </p:pic>
    </p:spTree>
    <p:extLst>
      <p:ext uri="{BB962C8B-B14F-4D97-AF65-F5344CB8AC3E}">
        <p14:creationId xmlns:p14="http://schemas.microsoft.com/office/powerpoint/2010/main" val="20599049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E0CD7D1-5663-4D09-A9EC-D379B6EA9D9A}"/>
              </a:ext>
            </a:extLst>
          </p:cNvPr>
          <p:cNvSpPr txBox="1"/>
          <p:nvPr/>
        </p:nvSpPr>
        <p:spPr>
          <a:xfrm>
            <a:off x="231005" y="285724"/>
            <a:ext cx="11194181" cy="4401205"/>
          </a:xfrm>
          <a:prstGeom prst="rect">
            <a:avLst/>
          </a:prstGeom>
          <a:noFill/>
        </p:spPr>
        <p:txBody>
          <a:bodyPr wrap="square" rtlCol="0">
            <a:spAutoFit/>
          </a:bodyPr>
          <a:lstStyle/>
          <a:p>
            <a:pPr marL="285750" indent="-285750">
              <a:buFont typeface="Wingdings" panose="05000000000000000000" pitchFamily="2" charset="2"/>
              <a:buChar char="Ø"/>
            </a:pPr>
            <a:r>
              <a:rPr lang="en-IN" sz="1400" dirty="0">
                <a:latin typeface="Arial Rounded MT Bold" panose="020F0704030504030204" pitchFamily="34" charset="0"/>
              </a:rPr>
              <a:t>There are total 20641 row of data in the data set</a:t>
            </a:r>
          </a:p>
          <a:p>
            <a:pPr marL="285750" indent="-285750">
              <a:buFont typeface="Wingdings" panose="05000000000000000000" pitchFamily="2" charset="2"/>
              <a:buChar char="Ø"/>
            </a:pPr>
            <a:r>
              <a:rPr lang="en-IN" sz="1400" dirty="0">
                <a:latin typeface="Arial Rounded MT Bold" panose="020F0704030504030204" pitchFamily="34" charset="0"/>
              </a:rPr>
              <a:t>There are total 3 feature in the data set-</a:t>
            </a:r>
            <a:r>
              <a:rPr lang="en-IN" sz="1400" dirty="0" err="1">
                <a:latin typeface="Arial Rounded MT Bold" panose="020F0704030504030204" pitchFamily="34" charset="0"/>
              </a:rPr>
              <a:t>Order_ID</a:t>
            </a:r>
            <a:r>
              <a:rPr lang="en-IN" sz="1400" dirty="0">
                <a:latin typeface="Arial Rounded MT Bold" panose="020F0704030504030204" pitchFamily="34" charset="0"/>
              </a:rPr>
              <a:t>, Date and Product.</a:t>
            </a:r>
          </a:p>
          <a:p>
            <a:pPr marL="285750" indent="-285750">
              <a:buFont typeface="Wingdings" panose="05000000000000000000" pitchFamily="2" charset="2"/>
              <a:buChar char="Ø"/>
            </a:pPr>
            <a:r>
              <a:rPr lang="en-IN" sz="1400" dirty="0">
                <a:latin typeface="Arial Rounded MT Bold" panose="020F0704030504030204" pitchFamily="34" charset="0"/>
              </a:rPr>
              <a:t>There is no missing value.</a:t>
            </a:r>
          </a:p>
          <a:p>
            <a:pPr marL="285750" indent="-285750">
              <a:buFont typeface="Wingdings" panose="05000000000000000000" pitchFamily="2" charset="2"/>
              <a:buChar char="Ø"/>
            </a:pPr>
            <a:r>
              <a:rPr lang="en-IN" sz="1400" dirty="0">
                <a:latin typeface="Arial Rounded MT Bold" panose="020F0704030504030204" pitchFamily="34" charset="0"/>
              </a:rPr>
              <a:t>There is no duplication.</a:t>
            </a:r>
          </a:p>
          <a:p>
            <a:pPr marL="285750" indent="-285750">
              <a:buFont typeface="Wingdings" panose="05000000000000000000" pitchFamily="2" charset="2"/>
              <a:buChar char="Ø"/>
            </a:pPr>
            <a:r>
              <a:rPr lang="en-IN" sz="1400" dirty="0">
                <a:latin typeface="Arial Rounded MT Bold" panose="020F0704030504030204" pitchFamily="34" charset="0"/>
              </a:rPr>
              <a:t>Data Provided is from January to September for 2018 and 2019 and for January and February for 2020</a:t>
            </a:r>
          </a:p>
          <a:p>
            <a:pPr marL="285750" indent="-285750">
              <a:buFont typeface="Wingdings" panose="05000000000000000000" pitchFamily="2" charset="2"/>
              <a:buChar char="Ø"/>
            </a:pPr>
            <a:r>
              <a:rPr lang="en-IN" sz="1400" dirty="0">
                <a:latin typeface="Arial Rounded MT Bold" panose="020F0704030504030204" pitchFamily="34" charset="0"/>
              </a:rPr>
              <a:t>The data heading is :</a:t>
            </a:r>
          </a:p>
          <a:p>
            <a:pPr marL="285750" indent="-285750">
              <a:buFont typeface="Wingdings" panose="05000000000000000000" pitchFamily="2" charset="2"/>
              <a:buChar char="v"/>
            </a:pPr>
            <a:endParaRPr lang="en-IN" sz="1400" dirty="0">
              <a:latin typeface="Arial Rounded MT Bold" panose="020F0704030504030204" pitchFamily="34" charset="0"/>
            </a:endParaRPr>
          </a:p>
          <a:p>
            <a:pPr marL="285750" indent="-285750">
              <a:buFont typeface="Wingdings" panose="05000000000000000000" pitchFamily="2" charset="2"/>
              <a:buChar char="v"/>
            </a:pPr>
            <a:endParaRPr lang="en-IN" sz="1400" dirty="0">
              <a:latin typeface="Arial Rounded MT Bold" panose="020F0704030504030204" pitchFamily="34" charset="0"/>
            </a:endParaRPr>
          </a:p>
          <a:p>
            <a:pPr marL="285750" indent="-285750">
              <a:buFont typeface="Wingdings" panose="05000000000000000000" pitchFamily="2" charset="2"/>
              <a:buChar char="v"/>
            </a:pPr>
            <a:endParaRPr lang="en-IN" sz="1400" dirty="0">
              <a:latin typeface="Arial Rounded MT Bold" panose="020F0704030504030204" pitchFamily="34" charset="0"/>
            </a:endParaRPr>
          </a:p>
          <a:p>
            <a:pPr marL="285750" indent="-285750">
              <a:buFont typeface="Wingdings" panose="05000000000000000000" pitchFamily="2" charset="2"/>
              <a:buChar char="v"/>
            </a:pPr>
            <a:endParaRPr lang="en-IN" sz="1400" dirty="0">
              <a:latin typeface="Arial Rounded MT Bold" panose="020F0704030504030204" pitchFamily="34" charset="0"/>
            </a:endParaRPr>
          </a:p>
          <a:p>
            <a:pPr marL="285750" indent="-285750">
              <a:buFont typeface="Wingdings" panose="05000000000000000000" pitchFamily="2" charset="2"/>
              <a:buChar char="v"/>
            </a:pPr>
            <a:endParaRPr lang="en-IN" sz="1400" dirty="0">
              <a:latin typeface="Arial Rounded MT Bold" panose="020F0704030504030204" pitchFamily="34" charset="0"/>
            </a:endParaRPr>
          </a:p>
          <a:p>
            <a:pPr marL="285750" indent="-285750">
              <a:buFont typeface="Wingdings" panose="05000000000000000000" pitchFamily="2" charset="2"/>
              <a:buChar char="v"/>
            </a:pPr>
            <a:endParaRPr lang="en-IN" sz="1400" dirty="0">
              <a:latin typeface="Arial Rounded MT Bold" panose="020F0704030504030204" pitchFamily="34" charset="0"/>
            </a:endParaRPr>
          </a:p>
          <a:p>
            <a:pPr marL="285750" indent="-285750">
              <a:buFont typeface="Wingdings" panose="05000000000000000000" pitchFamily="2" charset="2"/>
              <a:buChar char="v"/>
            </a:pPr>
            <a:endParaRPr lang="en-IN" sz="1400" dirty="0">
              <a:latin typeface="Arial Rounded MT Bold" panose="020F0704030504030204" pitchFamily="34" charset="0"/>
            </a:endParaRPr>
          </a:p>
          <a:p>
            <a:pPr marL="285750" indent="-285750">
              <a:buFont typeface="Wingdings" panose="05000000000000000000" pitchFamily="2" charset="2"/>
              <a:buChar char="v"/>
            </a:pPr>
            <a:endParaRPr lang="en-IN" sz="1400" dirty="0">
              <a:latin typeface="Arial Rounded MT Bold" panose="020F0704030504030204" pitchFamily="34" charset="0"/>
            </a:endParaRPr>
          </a:p>
          <a:p>
            <a:pPr marL="285750" indent="-285750">
              <a:buFont typeface="Wingdings" panose="05000000000000000000" pitchFamily="2" charset="2"/>
              <a:buChar char="v"/>
            </a:pPr>
            <a:endParaRPr lang="en-IN" sz="1400" dirty="0">
              <a:latin typeface="Arial Rounded MT Bold" panose="020F0704030504030204" pitchFamily="34" charset="0"/>
            </a:endParaRPr>
          </a:p>
          <a:p>
            <a:pPr marL="285750" indent="-285750">
              <a:buFont typeface="Wingdings" panose="05000000000000000000" pitchFamily="2" charset="2"/>
              <a:buChar char="v"/>
            </a:pPr>
            <a:endParaRPr lang="en-IN" sz="1400" dirty="0">
              <a:latin typeface="Arial Rounded MT Bold" panose="020F0704030504030204" pitchFamily="34" charset="0"/>
            </a:endParaRPr>
          </a:p>
          <a:p>
            <a:pPr marL="285750" indent="-285750">
              <a:buFont typeface="Wingdings" panose="05000000000000000000" pitchFamily="2" charset="2"/>
              <a:buChar char="Ø"/>
            </a:pPr>
            <a:r>
              <a:rPr lang="en-IN" sz="1400" dirty="0">
                <a:latin typeface="Arial Rounded MT Bold" panose="020F0704030504030204" pitchFamily="34" charset="0"/>
              </a:rPr>
              <a:t>Currently there are 37 products sold namely:</a:t>
            </a:r>
          </a:p>
          <a:p>
            <a:endParaRPr lang="en-IN" sz="1400" dirty="0">
              <a:latin typeface="Arial Rounded MT Bold" panose="020F0704030504030204" pitchFamily="34" charset="0"/>
            </a:endParaRPr>
          </a:p>
          <a:p>
            <a:pPr marL="285750" indent="-285750">
              <a:buFont typeface="Wingdings" panose="05000000000000000000" pitchFamily="2" charset="2"/>
              <a:buChar char="v"/>
            </a:pPr>
            <a:endParaRPr lang="en-IN" sz="1400" dirty="0">
              <a:latin typeface="Arial Rounded MT Bold" panose="020F0704030504030204" pitchFamily="34" charset="0"/>
            </a:endParaRPr>
          </a:p>
          <a:p>
            <a:endParaRPr lang="en-IN" sz="1400" dirty="0"/>
          </a:p>
        </p:txBody>
      </p:sp>
      <p:pic>
        <p:nvPicPr>
          <p:cNvPr id="6" name="Picture 5">
            <a:extLst>
              <a:ext uri="{FF2B5EF4-FFF2-40B4-BE49-F238E27FC236}">
                <a16:creationId xmlns:a16="http://schemas.microsoft.com/office/drawing/2014/main" id="{FCA47DD5-22F3-4800-B59E-3E553630FE14}"/>
              </a:ext>
            </a:extLst>
          </p:cNvPr>
          <p:cNvPicPr>
            <a:picLocks noChangeAspect="1"/>
          </p:cNvPicPr>
          <p:nvPr/>
        </p:nvPicPr>
        <p:blipFill>
          <a:blip r:embed="rId2"/>
          <a:stretch>
            <a:fillRect/>
          </a:stretch>
        </p:blipFill>
        <p:spPr>
          <a:xfrm>
            <a:off x="607448" y="1727687"/>
            <a:ext cx="3024136" cy="1602102"/>
          </a:xfrm>
          <a:prstGeom prst="rect">
            <a:avLst/>
          </a:prstGeom>
          <a:ln w="28575">
            <a:solidFill>
              <a:schemeClr val="accent2"/>
            </a:solidFill>
          </a:ln>
        </p:spPr>
      </p:pic>
      <p:graphicFrame>
        <p:nvGraphicFramePr>
          <p:cNvPr id="7" name="Table 6">
            <a:extLst>
              <a:ext uri="{FF2B5EF4-FFF2-40B4-BE49-F238E27FC236}">
                <a16:creationId xmlns:a16="http://schemas.microsoft.com/office/drawing/2014/main" id="{6DE402F0-F4DC-4EAF-A6BC-197BBD9C361B}"/>
              </a:ext>
            </a:extLst>
          </p:cNvPr>
          <p:cNvGraphicFramePr>
            <a:graphicFrameLocks noGrp="1"/>
          </p:cNvGraphicFramePr>
          <p:nvPr>
            <p:extLst>
              <p:ext uri="{D42A27DB-BD31-4B8C-83A1-F6EECF244321}">
                <p14:modId xmlns:p14="http://schemas.microsoft.com/office/powerpoint/2010/main" val="1130904928"/>
              </p:ext>
            </p:extLst>
          </p:nvPr>
        </p:nvGraphicFramePr>
        <p:xfrm>
          <a:off x="766814" y="4188486"/>
          <a:ext cx="4180571" cy="2383790"/>
        </p:xfrm>
        <a:graphic>
          <a:graphicData uri="http://schemas.openxmlformats.org/drawingml/2006/table">
            <a:tbl>
              <a:tblPr/>
              <a:tblGrid>
                <a:gridCol w="860706">
                  <a:extLst>
                    <a:ext uri="{9D8B030D-6E8A-4147-A177-3AD203B41FA5}">
                      <a16:colId xmlns:a16="http://schemas.microsoft.com/office/drawing/2014/main" val="3902823486"/>
                    </a:ext>
                  </a:extLst>
                </a:gridCol>
                <a:gridCol w="1287131">
                  <a:extLst>
                    <a:ext uri="{9D8B030D-6E8A-4147-A177-3AD203B41FA5}">
                      <a16:colId xmlns:a16="http://schemas.microsoft.com/office/drawing/2014/main" val="3907308397"/>
                    </a:ext>
                  </a:extLst>
                </a:gridCol>
                <a:gridCol w="2032734">
                  <a:extLst>
                    <a:ext uri="{9D8B030D-6E8A-4147-A177-3AD203B41FA5}">
                      <a16:colId xmlns:a16="http://schemas.microsoft.com/office/drawing/2014/main" val="3145178104"/>
                    </a:ext>
                  </a:extLst>
                </a:gridCol>
              </a:tblGrid>
              <a:tr h="125254">
                <a:tc>
                  <a:txBody>
                    <a:bodyPr/>
                    <a:lstStyle/>
                    <a:p>
                      <a:pPr algn="l" fontAlgn="b"/>
                      <a:r>
                        <a:rPr lang="en-IN" sz="1100" b="0" i="0" u="none" strike="noStrike">
                          <a:solidFill>
                            <a:schemeClr val="tx1"/>
                          </a:solidFill>
                          <a:effectLst/>
                          <a:latin typeface="Calibri" panose="020F0502020204030204" pitchFamily="34" charset="0"/>
                        </a:rPr>
                        <a:t>poultry</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1100" b="0" i="0" u="none" strike="noStrike">
                          <a:solidFill>
                            <a:schemeClr val="tx1"/>
                          </a:solidFill>
                          <a:effectLst/>
                          <a:latin typeface="Calibri" panose="020F0502020204030204" pitchFamily="34" charset="0"/>
                        </a:rPr>
                        <a:t>juice</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1100" b="0" i="0" u="none" strike="noStrike" dirty="0">
                          <a:solidFill>
                            <a:schemeClr val="tx1"/>
                          </a:solidFill>
                          <a:effectLst/>
                          <a:latin typeface="Calibri" panose="020F0502020204030204" pitchFamily="34" charset="0"/>
                        </a:rPr>
                        <a:t>flour</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80168003"/>
                  </a:ext>
                </a:extLst>
              </a:tr>
              <a:tr h="184150">
                <a:tc>
                  <a:txBody>
                    <a:bodyPr/>
                    <a:lstStyle/>
                    <a:p>
                      <a:pPr algn="l" fontAlgn="b"/>
                      <a:r>
                        <a:rPr lang="en-IN" sz="1100" b="0" i="0" u="none" strike="noStrike">
                          <a:solidFill>
                            <a:schemeClr val="tx1"/>
                          </a:solidFill>
                          <a:effectLst/>
                          <a:latin typeface="Calibri" panose="020F0502020204030204" pitchFamily="34" charset="0"/>
                        </a:rPr>
                        <a:t>soda</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1100" b="0" i="0" u="none" strike="noStrike">
                          <a:solidFill>
                            <a:schemeClr val="tx1"/>
                          </a:solidFill>
                          <a:effectLst/>
                          <a:latin typeface="Calibri" panose="020F0502020204030204" pitchFamily="34" charset="0"/>
                        </a:rPr>
                        <a:t>toilet paper</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1100" b="0" i="0" u="none" strike="noStrike">
                          <a:solidFill>
                            <a:schemeClr val="tx1"/>
                          </a:solidFill>
                          <a:effectLst/>
                          <a:latin typeface="Calibri" panose="020F0502020204030204" pitchFamily="34" charset="0"/>
                        </a:rPr>
                        <a:t>mixes</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47473883"/>
                  </a:ext>
                </a:extLst>
              </a:tr>
              <a:tr h="184150">
                <a:tc>
                  <a:txBody>
                    <a:bodyPr/>
                    <a:lstStyle/>
                    <a:p>
                      <a:pPr algn="l" fontAlgn="b"/>
                      <a:r>
                        <a:rPr lang="en-IN" sz="1100" b="0" i="0" u="none" strike="noStrike">
                          <a:solidFill>
                            <a:schemeClr val="tx1"/>
                          </a:solidFill>
                          <a:effectLst/>
                          <a:latin typeface="Calibri" panose="020F0502020204030204" pitchFamily="34" charset="0"/>
                        </a:rPr>
                        <a:t>cereals</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1100" b="0" i="0" u="none" strike="noStrike">
                          <a:solidFill>
                            <a:schemeClr val="tx1"/>
                          </a:solidFill>
                          <a:effectLst/>
                          <a:latin typeface="Calibri" panose="020F0502020204030204" pitchFamily="34" charset="0"/>
                        </a:rPr>
                        <a:t>dinner rolls</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1100" b="0" i="0" u="none" strike="noStrike">
                          <a:solidFill>
                            <a:schemeClr val="tx1"/>
                          </a:solidFill>
                          <a:effectLst/>
                          <a:latin typeface="Calibri" panose="020F0502020204030204" pitchFamily="34" charset="0"/>
                        </a:rPr>
                        <a:t>all- purpose</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74220853"/>
                  </a:ext>
                </a:extLst>
              </a:tr>
              <a:tr h="184150">
                <a:tc>
                  <a:txBody>
                    <a:bodyPr/>
                    <a:lstStyle/>
                    <a:p>
                      <a:pPr algn="l" fontAlgn="b"/>
                      <a:r>
                        <a:rPr lang="en-IN" sz="1100" b="0" i="0" u="none" strike="noStrike">
                          <a:solidFill>
                            <a:schemeClr val="tx1"/>
                          </a:solidFill>
                          <a:effectLst/>
                          <a:latin typeface="Calibri" panose="020F0502020204030204" pitchFamily="34" charset="0"/>
                        </a:rPr>
                        <a:t>ice cream</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1100" b="0" i="0" u="none" strike="noStrike">
                          <a:solidFill>
                            <a:schemeClr val="tx1"/>
                          </a:solidFill>
                          <a:effectLst/>
                          <a:latin typeface="Calibri" panose="020F0502020204030204" pitchFamily="34" charset="0"/>
                        </a:rPr>
                        <a:t>aluminum foil</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1100" b="0" i="0" u="none" strike="noStrike">
                          <a:solidFill>
                            <a:schemeClr val="tx1"/>
                          </a:solidFill>
                          <a:effectLst/>
                          <a:latin typeface="Calibri" panose="020F0502020204030204" pitchFamily="34" charset="0"/>
                        </a:rPr>
                        <a:t>dishwashing liquid/detergent</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95240316"/>
                  </a:ext>
                </a:extLst>
              </a:tr>
              <a:tr h="184150">
                <a:tc>
                  <a:txBody>
                    <a:bodyPr/>
                    <a:lstStyle/>
                    <a:p>
                      <a:pPr algn="l" fontAlgn="b"/>
                      <a:r>
                        <a:rPr lang="en-IN" sz="1100" b="0" i="0" u="none" strike="noStrike">
                          <a:solidFill>
                            <a:schemeClr val="tx1"/>
                          </a:solidFill>
                          <a:effectLst/>
                          <a:latin typeface="Calibri" panose="020F0502020204030204" pitchFamily="34" charset="0"/>
                        </a:rPr>
                        <a:t>cheeses</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1100" b="0" i="0" u="none" strike="noStrike">
                          <a:solidFill>
                            <a:schemeClr val="tx1"/>
                          </a:solidFill>
                          <a:effectLst/>
                          <a:latin typeface="Calibri" panose="020F0502020204030204" pitchFamily="34" charset="0"/>
                        </a:rPr>
                        <a:t>coffee/tea</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1100" b="0" i="0" u="none" strike="noStrike">
                          <a:solidFill>
                            <a:schemeClr val="tx1"/>
                          </a:solidFill>
                          <a:effectLst/>
                          <a:latin typeface="Calibri" panose="020F0502020204030204" pitchFamily="34" charset="0"/>
                        </a:rPr>
                        <a:t>ketchup</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96282131"/>
                  </a:ext>
                </a:extLst>
              </a:tr>
              <a:tr h="184150">
                <a:tc>
                  <a:txBody>
                    <a:bodyPr/>
                    <a:lstStyle/>
                    <a:p>
                      <a:pPr algn="l" fontAlgn="b"/>
                      <a:r>
                        <a:rPr lang="en-IN" sz="1100" b="0" i="0" u="none" strike="noStrike">
                          <a:solidFill>
                            <a:schemeClr val="tx1"/>
                          </a:solidFill>
                          <a:effectLst/>
                          <a:latin typeface="Calibri" panose="020F0502020204030204" pitchFamily="34" charset="0"/>
                        </a:rPr>
                        <a:t>waffles</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1100" b="0" i="0" u="none" strike="noStrike">
                          <a:solidFill>
                            <a:schemeClr val="tx1"/>
                          </a:solidFill>
                          <a:effectLst/>
                          <a:latin typeface="Calibri" panose="020F0502020204030204" pitchFamily="34" charset="0"/>
                        </a:rPr>
                        <a:t>shampoo</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1100" b="0" i="0" u="none" strike="noStrike">
                          <a:solidFill>
                            <a:schemeClr val="tx1"/>
                          </a:solidFill>
                          <a:effectLst/>
                          <a:latin typeface="Calibri" panose="020F0502020204030204" pitchFamily="34" charset="0"/>
                        </a:rPr>
                        <a:t>yogurt</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27075134"/>
                  </a:ext>
                </a:extLst>
              </a:tr>
              <a:tr h="184150">
                <a:tc>
                  <a:txBody>
                    <a:bodyPr/>
                    <a:lstStyle/>
                    <a:p>
                      <a:pPr algn="l" fontAlgn="b"/>
                      <a:r>
                        <a:rPr lang="en-IN" sz="1100" b="0" i="0" u="none" strike="noStrike">
                          <a:solidFill>
                            <a:schemeClr val="tx1"/>
                          </a:solidFill>
                          <a:effectLst/>
                          <a:latin typeface="Calibri" panose="020F0502020204030204" pitchFamily="34" charset="0"/>
                        </a:rPr>
                        <a:t>soap</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1100" b="0" i="0" u="none" strike="noStrike">
                          <a:solidFill>
                            <a:schemeClr val="tx1"/>
                          </a:solidFill>
                          <a:effectLst/>
                          <a:latin typeface="Calibri" panose="020F0502020204030204" pitchFamily="34" charset="0"/>
                        </a:rPr>
                        <a:t>beef</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1100" b="0" i="0" u="none" strike="noStrike">
                          <a:solidFill>
                            <a:schemeClr val="tx1"/>
                          </a:solidFill>
                          <a:effectLst/>
                          <a:latin typeface="Calibri" panose="020F0502020204030204" pitchFamily="34" charset="0"/>
                        </a:rPr>
                        <a:t>individual meals</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40836381"/>
                  </a:ext>
                </a:extLst>
              </a:tr>
              <a:tr h="184150">
                <a:tc>
                  <a:txBody>
                    <a:bodyPr/>
                    <a:lstStyle/>
                    <a:p>
                      <a:pPr algn="l" fontAlgn="b"/>
                      <a:r>
                        <a:rPr lang="en-IN" sz="1100" b="0" i="0" u="none" strike="noStrike">
                          <a:solidFill>
                            <a:schemeClr val="tx1"/>
                          </a:solidFill>
                          <a:effectLst/>
                          <a:latin typeface="Calibri" panose="020F0502020204030204" pitchFamily="34" charset="0"/>
                        </a:rPr>
                        <a:t>lunch meat</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1100" b="0" i="0" u="none" strike="noStrike">
                          <a:solidFill>
                            <a:schemeClr val="tx1"/>
                          </a:solidFill>
                          <a:effectLst/>
                          <a:latin typeface="Calibri" panose="020F0502020204030204" pitchFamily="34" charset="0"/>
                        </a:rPr>
                        <a:t>paper towels</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1100" b="0" i="0" u="none" strike="noStrike">
                          <a:solidFill>
                            <a:schemeClr val="tx1"/>
                          </a:solidFill>
                          <a:effectLst/>
                          <a:latin typeface="Calibri" panose="020F0502020204030204" pitchFamily="34" charset="0"/>
                        </a:rPr>
                        <a:t>tortillas</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60853857"/>
                  </a:ext>
                </a:extLst>
              </a:tr>
              <a:tr h="184150">
                <a:tc>
                  <a:txBody>
                    <a:bodyPr/>
                    <a:lstStyle/>
                    <a:p>
                      <a:pPr algn="l" fontAlgn="b"/>
                      <a:r>
                        <a:rPr lang="en-IN" sz="1100" b="0" i="0" u="none" strike="noStrike">
                          <a:solidFill>
                            <a:schemeClr val="tx1"/>
                          </a:solidFill>
                          <a:effectLst/>
                          <a:latin typeface="Calibri" panose="020F0502020204030204" pitchFamily="34" charset="0"/>
                        </a:rPr>
                        <a:t>bagels</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1100" b="0" i="0" u="none" strike="noStrike">
                          <a:solidFill>
                            <a:schemeClr val="tx1"/>
                          </a:solidFill>
                          <a:effectLst/>
                          <a:latin typeface="Calibri" panose="020F0502020204030204" pitchFamily="34" charset="0"/>
                        </a:rPr>
                        <a:t>milk</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1100" b="0" i="0" u="none" strike="noStrike">
                          <a:solidFill>
                            <a:schemeClr val="tx1"/>
                          </a:solidFill>
                          <a:effectLst/>
                          <a:latin typeface="Calibri" panose="020F0502020204030204" pitchFamily="34" charset="0"/>
                        </a:rPr>
                        <a:t>pasta</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40547698"/>
                  </a:ext>
                </a:extLst>
              </a:tr>
              <a:tr h="184150">
                <a:tc>
                  <a:txBody>
                    <a:bodyPr/>
                    <a:lstStyle/>
                    <a:p>
                      <a:pPr algn="l" fontAlgn="b"/>
                      <a:r>
                        <a:rPr lang="en-IN" sz="1100" b="0" i="0" u="none" strike="noStrike">
                          <a:solidFill>
                            <a:schemeClr val="tx1"/>
                          </a:solidFill>
                          <a:effectLst/>
                          <a:latin typeface="Calibri" panose="020F0502020204030204" pitchFamily="34" charset="0"/>
                        </a:rPr>
                        <a:t>eggs</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1100" b="0" i="0" u="none" strike="noStrike">
                          <a:solidFill>
                            <a:schemeClr val="tx1"/>
                          </a:solidFill>
                          <a:effectLst/>
                          <a:latin typeface="Calibri" panose="020F0502020204030204" pitchFamily="34" charset="0"/>
                        </a:rPr>
                        <a:t>butter</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1100" b="0" i="0" u="none" strike="noStrike">
                          <a:solidFill>
                            <a:schemeClr val="tx1"/>
                          </a:solidFill>
                          <a:effectLst/>
                          <a:latin typeface="Calibri" panose="020F0502020204030204" pitchFamily="34" charset="0"/>
                        </a:rPr>
                        <a:t>laundry detergent</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27590954"/>
                  </a:ext>
                </a:extLst>
              </a:tr>
              <a:tr h="184150">
                <a:tc>
                  <a:txBody>
                    <a:bodyPr/>
                    <a:lstStyle/>
                    <a:p>
                      <a:pPr algn="l" fontAlgn="b"/>
                      <a:r>
                        <a:rPr lang="en-IN" sz="1100" b="0" i="0" u="none" strike="noStrike">
                          <a:solidFill>
                            <a:schemeClr val="tx1"/>
                          </a:solidFill>
                          <a:effectLst/>
                          <a:latin typeface="Calibri" panose="020F0502020204030204" pitchFamily="34" charset="0"/>
                        </a:rPr>
                        <a:t>hand soap</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1100" b="0" i="0" u="none" strike="noStrike">
                          <a:solidFill>
                            <a:schemeClr val="tx1"/>
                          </a:solidFill>
                          <a:effectLst/>
                          <a:latin typeface="Calibri" panose="020F0502020204030204" pitchFamily="34" charset="0"/>
                        </a:rPr>
                        <a:t>spaghetti sauce</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1100" b="0" i="0" u="none" strike="noStrike">
                          <a:solidFill>
                            <a:schemeClr val="tx1"/>
                          </a:solidFill>
                          <a:effectLst/>
                          <a:latin typeface="Calibri" panose="020F0502020204030204" pitchFamily="34" charset="0"/>
                        </a:rPr>
                        <a:t>fruits</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106120077"/>
                  </a:ext>
                </a:extLst>
              </a:tr>
              <a:tr h="184150">
                <a:tc>
                  <a:txBody>
                    <a:bodyPr/>
                    <a:lstStyle/>
                    <a:p>
                      <a:pPr algn="l" fontAlgn="b"/>
                      <a:r>
                        <a:rPr lang="en-IN" sz="1100" b="0" i="0" u="none" strike="noStrike">
                          <a:solidFill>
                            <a:schemeClr val="tx1"/>
                          </a:solidFill>
                          <a:effectLst/>
                          <a:latin typeface="Calibri" panose="020F0502020204030204" pitchFamily="34" charset="0"/>
                        </a:rPr>
                        <a:t>sugar</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1100" b="0" i="0" u="none" strike="noStrike">
                          <a:solidFill>
                            <a:schemeClr val="tx1"/>
                          </a:solidFill>
                          <a:effectLst/>
                          <a:latin typeface="Calibri" panose="020F0502020204030204" pitchFamily="34" charset="0"/>
                        </a:rPr>
                        <a:t>sandwich bags</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1100" b="0" i="0" u="none" strike="noStrike">
                          <a:solidFill>
                            <a:schemeClr val="tx1"/>
                          </a:solidFill>
                          <a:effectLst/>
                          <a:latin typeface="Calibri" panose="020F0502020204030204" pitchFamily="34" charset="0"/>
                        </a:rPr>
                        <a:t>sandwich loaves</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92062406"/>
                  </a:ext>
                </a:extLst>
              </a:tr>
              <a:tr h="184150">
                <a:tc>
                  <a:txBody>
                    <a:bodyPr/>
                    <a:lstStyle/>
                    <a:p>
                      <a:pPr algn="l" fontAlgn="b"/>
                      <a:r>
                        <a:rPr lang="en-IN" sz="1100" b="0" i="0" u="none" strike="noStrike">
                          <a:solidFill>
                            <a:schemeClr val="tx1"/>
                          </a:solidFill>
                          <a:effectLst/>
                          <a:latin typeface="Calibri" panose="020F0502020204030204" pitchFamily="34" charset="0"/>
                        </a:rPr>
                        <a:t>pork</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1100" b="0" i="0" u="none" strike="noStrike">
                          <a:solidFill>
                            <a:schemeClr val="tx1"/>
                          </a:solidFill>
                          <a:effectLst/>
                          <a:latin typeface="Calibri" panose="020F0502020204030204" pitchFamily="34" charset="0"/>
                        </a:rPr>
                        <a:t>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1100" b="0" i="0" u="none" strike="noStrike" dirty="0">
                          <a:solidFill>
                            <a:schemeClr val="tx1"/>
                          </a:solidFill>
                          <a:effectLst/>
                          <a:latin typeface="Calibri" panose="020F0502020204030204" pitchFamily="34" charset="0"/>
                        </a:rPr>
                        <a:t>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74412965"/>
                  </a:ext>
                </a:extLst>
              </a:tr>
            </a:tbl>
          </a:graphicData>
        </a:graphic>
      </p:graphicFrame>
    </p:spTree>
    <p:extLst>
      <p:ext uri="{BB962C8B-B14F-4D97-AF65-F5344CB8AC3E}">
        <p14:creationId xmlns:p14="http://schemas.microsoft.com/office/powerpoint/2010/main" val="10921994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4CB42F1-5177-41FF-B4B5-21DE78D725FF}"/>
              </a:ext>
            </a:extLst>
          </p:cNvPr>
          <p:cNvPicPr>
            <a:picLocks noChangeAspect="1"/>
          </p:cNvPicPr>
          <p:nvPr/>
        </p:nvPicPr>
        <p:blipFill>
          <a:blip r:embed="rId2"/>
          <a:stretch>
            <a:fillRect/>
          </a:stretch>
        </p:blipFill>
        <p:spPr>
          <a:xfrm>
            <a:off x="426720" y="1540763"/>
            <a:ext cx="3549832" cy="3086259"/>
          </a:xfrm>
          <a:prstGeom prst="rect">
            <a:avLst/>
          </a:prstGeom>
          <a:ln w="28575">
            <a:solidFill>
              <a:srgbClr val="FFC000"/>
            </a:solidFill>
          </a:ln>
        </p:spPr>
      </p:pic>
      <p:sp>
        <p:nvSpPr>
          <p:cNvPr id="5" name="TextBox 4">
            <a:extLst>
              <a:ext uri="{FF2B5EF4-FFF2-40B4-BE49-F238E27FC236}">
                <a16:creationId xmlns:a16="http://schemas.microsoft.com/office/drawing/2014/main" id="{26F11E5E-7A86-434E-91FF-DB34860234E3}"/>
              </a:ext>
            </a:extLst>
          </p:cNvPr>
          <p:cNvSpPr txBox="1"/>
          <p:nvPr/>
        </p:nvSpPr>
        <p:spPr>
          <a:xfrm>
            <a:off x="295977" y="208251"/>
            <a:ext cx="6097604" cy="461665"/>
          </a:xfrm>
          <a:prstGeom prst="rect">
            <a:avLst/>
          </a:prstGeom>
          <a:noFill/>
        </p:spPr>
        <p:txBody>
          <a:bodyPr wrap="square">
            <a:spAutoFit/>
          </a:bodyPr>
          <a:lstStyle/>
          <a:p>
            <a:r>
              <a:rPr lang="en-US" sz="2400" b="1" u="sng" dirty="0">
                <a:solidFill>
                  <a:srgbClr val="FFC000"/>
                </a:solidFill>
                <a:latin typeface="Arial Rounded MT Bold" panose="020F0704030504030204" pitchFamily="34" charset="0"/>
              </a:rPr>
              <a:t>Data Description and Analysis:</a:t>
            </a:r>
            <a:endParaRPr lang="en-IN" sz="2400" b="1" u="sng" dirty="0">
              <a:solidFill>
                <a:srgbClr val="FFC000"/>
              </a:solidFill>
              <a:latin typeface="Arial Rounded MT Bold" panose="020F0704030504030204" pitchFamily="34" charset="0"/>
            </a:endParaRPr>
          </a:p>
        </p:txBody>
      </p:sp>
      <p:sp>
        <p:nvSpPr>
          <p:cNvPr id="11" name="TextBox 10">
            <a:extLst>
              <a:ext uri="{FF2B5EF4-FFF2-40B4-BE49-F238E27FC236}">
                <a16:creationId xmlns:a16="http://schemas.microsoft.com/office/drawing/2014/main" id="{5C02B018-E32D-4A18-9F15-46303208039D}"/>
              </a:ext>
            </a:extLst>
          </p:cNvPr>
          <p:cNvSpPr txBox="1"/>
          <p:nvPr/>
        </p:nvSpPr>
        <p:spPr>
          <a:xfrm>
            <a:off x="689009" y="4826902"/>
            <a:ext cx="8021854" cy="1384995"/>
          </a:xfrm>
          <a:prstGeom prst="rect">
            <a:avLst/>
          </a:prstGeom>
          <a:noFill/>
        </p:spPr>
        <p:txBody>
          <a:bodyPr wrap="square" rtlCol="0">
            <a:spAutoFit/>
          </a:bodyPr>
          <a:lstStyle/>
          <a:p>
            <a:r>
              <a:rPr lang="en-IN" sz="1400" dirty="0">
                <a:latin typeface="Arial Rounded MT Bold" panose="020F0704030504030204" pitchFamily="34" charset="0"/>
              </a:rPr>
              <a:t>Inference:</a:t>
            </a:r>
          </a:p>
          <a:p>
            <a:endParaRPr lang="en-IN" sz="1400" dirty="0">
              <a:latin typeface="Arial Rounded MT Bold" panose="020F0704030504030204" pitchFamily="34" charset="0"/>
            </a:endParaRPr>
          </a:p>
          <a:p>
            <a:pPr marL="285750" indent="-285750">
              <a:buFont typeface="Wingdings" panose="05000000000000000000" pitchFamily="2" charset="2"/>
              <a:buChar char="Ø"/>
            </a:pPr>
            <a:r>
              <a:rPr lang="en-IN" sz="1400" dirty="0">
                <a:latin typeface="Arial Rounded MT Bold" panose="020F0704030504030204" pitchFamily="34" charset="0"/>
              </a:rPr>
              <a:t>The maximum number of orders were in the year 2018 followed by 2019 and then 2020.</a:t>
            </a:r>
          </a:p>
          <a:p>
            <a:pPr marL="285750" indent="-285750">
              <a:buFont typeface="Wingdings" panose="05000000000000000000" pitchFamily="2" charset="2"/>
              <a:buChar char="Ø"/>
            </a:pPr>
            <a:r>
              <a:rPr lang="en-IN" sz="1400" dirty="0">
                <a:latin typeface="Arial Rounded MT Bold" panose="020F0704030504030204" pitchFamily="34" charset="0"/>
              </a:rPr>
              <a:t>The first figure represents data for all counts irrespective of distinctions. </a:t>
            </a:r>
          </a:p>
          <a:p>
            <a:pPr marL="285750" indent="-285750">
              <a:buFont typeface="Wingdings" panose="05000000000000000000" pitchFamily="2" charset="2"/>
              <a:buChar char="Ø"/>
            </a:pPr>
            <a:r>
              <a:rPr lang="en-IN" sz="1400" dirty="0">
                <a:latin typeface="Arial Rounded MT Bold" panose="020F0704030504030204" pitchFamily="34" charset="0"/>
              </a:rPr>
              <a:t>The second data represents count which are unique as per order number and date.</a:t>
            </a:r>
          </a:p>
          <a:p>
            <a:pPr marL="285750" indent="-285750">
              <a:buFont typeface="Wingdings" panose="05000000000000000000" pitchFamily="2" charset="2"/>
              <a:buChar char="Ø"/>
            </a:pPr>
            <a:r>
              <a:rPr lang="en-IN" sz="1400" dirty="0">
                <a:latin typeface="Arial Rounded MT Bold" panose="020F0704030504030204" pitchFamily="34" charset="0"/>
              </a:rPr>
              <a:t>Since 2020 has data for only 2 months we see it has the lowest counts.</a:t>
            </a:r>
          </a:p>
        </p:txBody>
      </p:sp>
      <p:sp>
        <p:nvSpPr>
          <p:cNvPr id="4" name="TextBox 3">
            <a:extLst>
              <a:ext uri="{FF2B5EF4-FFF2-40B4-BE49-F238E27FC236}">
                <a16:creationId xmlns:a16="http://schemas.microsoft.com/office/drawing/2014/main" id="{C3D3B716-B16C-4B2E-B819-ADCFA53FD062}"/>
              </a:ext>
            </a:extLst>
          </p:cNvPr>
          <p:cNvSpPr txBox="1"/>
          <p:nvPr/>
        </p:nvSpPr>
        <p:spPr>
          <a:xfrm>
            <a:off x="295977" y="971551"/>
            <a:ext cx="3463290" cy="369332"/>
          </a:xfrm>
          <a:prstGeom prst="rect">
            <a:avLst/>
          </a:prstGeom>
          <a:noFill/>
        </p:spPr>
        <p:txBody>
          <a:bodyPr wrap="square" rtlCol="0">
            <a:spAutoFit/>
          </a:bodyPr>
          <a:lstStyle/>
          <a:p>
            <a:r>
              <a:rPr lang="en-IN" i="1" dirty="0">
                <a:solidFill>
                  <a:srgbClr val="FFC000"/>
                </a:solidFill>
                <a:latin typeface="Arial Rounded MT Bold" panose="020F0704030504030204" pitchFamily="34" charset="0"/>
              </a:rPr>
              <a:t>Year Wise Orders:</a:t>
            </a:r>
          </a:p>
        </p:txBody>
      </p:sp>
      <p:pic>
        <p:nvPicPr>
          <p:cNvPr id="7" name="Picture 6">
            <a:extLst>
              <a:ext uri="{FF2B5EF4-FFF2-40B4-BE49-F238E27FC236}">
                <a16:creationId xmlns:a16="http://schemas.microsoft.com/office/drawing/2014/main" id="{20EF3442-CE50-4142-92DF-66A64CF8ED40}"/>
              </a:ext>
            </a:extLst>
          </p:cNvPr>
          <p:cNvPicPr>
            <a:picLocks noChangeAspect="1"/>
          </p:cNvPicPr>
          <p:nvPr/>
        </p:nvPicPr>
        <p:blipFill>
          <a:blip r:embed="rId3"/>
          <a:stretch>
            <a:fillRect/>
          </a:stretch>
        </p:blipFill>
        <p:spPr>
          <a:xfrm>
            <a:off x="4301489" y="1540762"/>
            <a:ext cx="3549832" cy="3086259"/>
          </a:xfrm>
          <a:prstGeom prst="rect">
            <a:avLst/>
          </a:prstGeom>
          <a:ln w="28575">
            <a:solidFill>
              <a:srgbClr val="FFC000"/>
            </a:solidFill>
          </a:ln>
        </p:spPr>
      </p:pic>
      <p:pic>
        <p:nvPicPr>
          <p:cNvPr id="10" name="Picture 9">
            <a:extLst>
              <a:ext uri="{FF2B5EF4-FFF2-40B4-BE49-F238E27FC236}">
                <a16:creationId xmlns:a16="http://schemas.microsoft.com/office/drawing/2014/main" id="{A0C888AC-CED3-4804-B18F-6A520B822C05}"/>
              </a:ext>
            </a:extLst>
          </p:cNvPr>
          <p:cNvPicPr>
            <a:picLocks noChangeAspect="1"/>
          </p:cNvPicPr>
          <p:nvPr/>
        </p:nvPicPr>
        <p:blipFill>
          <a:blip r:embed="rId4"/>
          <a:stretch>
            <a:fillRect/>
          </a:stretch>
        </p:blipFill>
        <p:spPr>
          <a:xfrm>
            <a:off x="3574377" y="4011040"/>
            <a:ext cx="1454225" cy="615982"/>
          </a:xfrm>
          <a:prstGeom prst="rect">
            <a:avLst/>
          </a:prstGeom>
          <a:ln>
            <a:solidFill>
              <a:srgbClr val="FFC000"/>
            </a:solidFill>
          </a:ln>
        </p:spPr>
      </p:pic>
    </p:spTree>
    <p:extLst>
      <p:ext uri="{BB962C8B-B14F-4D97-AF65-F5344CB8AC3E}">
        <p14:creationId xmlns:p14="http://schemas.microsoft.com/office/powerpoint/2010/main" val="41091739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CDE27BD-DEAF-4305-B6BB-65D2D6810490}"/>
              </a:ext>
            </a:extLst>
          </p:cNvPr>
          <p:cNvSpPr txBox="1"/>
          <p:nvPr/>
        </p:nvSpPr>
        <p:spPr>
          <a:xfrm>
            <a:off x="124527" y="240031"/>
            <a:ext cx="3463290" cy="369332"/>
          </a:xfrm>
          <a:prstGeom prst="rect">
            <a:avLst/>
          </a:prstGeom>
          <a:noFill/>
        </p:spPr>
        <p:txBody>
          <a:bodyPr wrap="square" rtlCol="0">
            <a:spAutoFit/>
          </a:bodyPr>
          <a:lstStyle/>
          <a:p>
            <a:r>
              <a:rPr lang="en-IN" i="1" dirty="0">
                <a:solidFill>
                  <a:srgbClr val="FFC000"/>
                </a:solidFill>
                <a:latin typeface="Arial Rounded MT Bold" panose="020F0704030504030204" pitchFamily="34" charset="0"/>
              </a:rPr>
              <a:t>Quarter Wise orders:</a:t>
            </a:r>
          </a:p>
        </p:txBody>
      </p:sp>
      <p:pic>
        <p:nvPicPr>
          <p:cNvPr id="6" name="Picture 5">
            <a:extLst>
              <a:ext uri="{FF2B5EF4-FFF2-40B4-BE49-F238E27FC236}">
                <a16:creationId xmlns:a16="http://schemas.microsoft.com/office/drawing/2014/main" id="{E038B681-A0ED-4A8E-AD46-86B7ACD62693}"/>
              </a:ext>
            </a:extLst>
          </p:cNvPr>
          <p:cNvPicPr>
            <a:picLocks noChangeAspect="1"/>
          </p:cNvPicPr>
          <p:nvPr/>
        </p:nvPicPr>
        <p:blipFill>
          <a:blip r:embed="rId2"/>
          <a:stretch>
            <a:fillRect/>
          </a:stretch>
        </p:blipFill>
        <p:spPr>
          <a:xfrm>
            <a:off x="174517" y="1064791"/>
            <a:ext cx="5597634" cy="3296095"/>
          </a:xfrm>
          <a:prstGeom prst="rect">
            <a:avLst/>
          </a:prstGeom>
          <a:ln w="28575">
            <a:solidFill>
              <a:srgbClr val="FFC000"/>
            </a:solidFill>
          </a:ln>
        </p:spPr>
      </p:pic>
      <p:sp>
        <p:nvSpPr>
          <p:cNvPr id="7" name="TextBox 6">
            <a:extLst>
              <a:ext uri="{FF2B5EF4-FFF2-40B4-BE49-F238E27FC236}">
                <a16:creationId xmlns:a16="http://schemas.microsoft.com/office/drawing/2014/main" id="{6820D304-DCB5-47F3-B3B2-D6B33C15B67A}"/>
              </a:ext>
            </a:extLst>
          </p:cNvPr>
          <p:cNvSpPr txBox="1"/>
          <p:nvPr/>
        </p:nvSpPr>
        <p:spPr>
          <a:xfrm>
            <a:off x="124527" y="4816314"/>
            <a:ext cx="11842768" cy="1384995"/>
          </a:xfrm>
          <a:prstGeom prst="rect">
            <a:avLst/>
          </a:prstGeom>
          <a:noFill/>
        </p:spPr>
        <p:txBody>
          <a:bodyPr wrap="square" rtlCol="0">
            <a:spAutoFit/>
          </a:bodyPr>
          <a:lstStyle/>
          <a:p>
            <a:r>
              <a:rPr lang="en-IN" sz="1400" dirty="0">
                <a:latin typeface="Arial Rounded MT Bold" panose="020F0704030504030204" pitchFamily="34" charset="0"/>
              </a:rPr>
              <a:t>Inference:</a:t>
            </a:r>
          </a:p>
          <a:p>
            <a:pPr marL="285750" indent="-285750">
              <a:buFont typeface="Wingdings" panose="05000000000000000000" pitchFamily="2" charset="2"/>
              <a:buChar char="Ø"/>
            </a:pPr>
            <a:endParaRPr lang="en-IN" sz="1400" dirty="0">
              <a:latin typeface="Arial Rounded MT Bold" panose="020F0704030504030204" pitchFamily="34" charset="0"/>
            </a:endParaRPr>
          </a:p>
          <a:p>
            <a:pPr marL="285750" indent="-285750">
              <a:buFont typeface="Wingdings" panose="05000000000000000000" pitchFamily="2" charset="2"/>
              <a:buChar char="Ø"/>
            </a:pPr>
            <a:r>
              <a:rPr lang="en-US" sz="1400" dirty="0">
                <a:latin typeface="Arial Rounded MT Bold" panose="020F0704030504030204" pitchFamily="34" charset="0"/>
              </a:rPr>
              <a:t>The highest sales is in 2018 and 2019 Quarter 1.</a:t>
            </a:r>
          </a:p>
          <a:p>
            <a:pPr marL="285750" indent="-285750">
              <a:buFont typeface="Wingdings" panose="05000000000000000000" pitchFamily="2" charset="2"/>
              <a:buChar char="Ø"/>
            </a:pPr>
            <a:r>
              <a:rPr lang="en-US" sz="1400" dirty="0">
                <a:latin typeface="Arial Rounded MT Bold" panose="020F0704030504030204" pitchFamily="34" charset="0"/>
              </a:rPr>
              <a:t>Going by the graph we can conclude that the order counts keep decreasing over the quarters as Q3 is lesser than Q2 and Q2 is less than Q1.</a:t>
            </a:r>
          </a:p>
          <a:p>
            <a:pPr marL="285750" indent="-285750">
              <a:buFont typeface="Wingdings" panose="05000000000000000000" pitchFamily="2" charset="2"/>
              <a:buChar char="Ø"/>
            </a:pPr>
            <a:endParaRPr lang="en-US" sz="1400" dirty="0">
              <a:latin typeface="Arial Rounded MT Bold" panose="020F0704030504030204" pitchFamily="34" charset="0"/>
            </a:endParaRPr>
          </a:p>
        </p:txBody>
      </p:sp>
    </p:spTree>
    <p:extLst>
      <p:ext uri="{BB962C8B-B14F-4D97-AF65-F5344CB8AC3E}">
        <p14:creationId xmlns:p14="http://schemas.microsoft.com/office/powerpoint/2010/main" val="39614312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B537B3FB-FEC9-4DA8-8D23-4C7C06B47EB2}"/>
              </a:ext>
            </a:extLst>
          </p:cNvPr>
          <p:cNvSpPr txBox="1"/>
          <p:nvPr/>
        </p:nvSpPr>
        <p:spPr>
          <a:xfrm>
            <a:off x="174615" y="5349537"/>
            <a:ext cx="11842768" cy="1384995"/>
          </a:xfrm>
          <a:prstGeom prst="rect">
            <a:avLst/>
          </a:prstGeom>
          <a:noFill/>
        </p:spPr>
        <p:txBody>
          <a:bodyPr wrap="square" rtlCol="0">
            <a:spAutoFit/>
          </a:bodyPr>
          <a:lstStyle/>
          <a:p>
            <a:r>
              <a:rPr lang="en-IN" sz="1400" dirty="0">
                <a:latin typeface="Arial Rounded MT Bold" panose="020F0704030504030204" pitchFamily="34" charset="0"/>
              </a:rPr>
              <a:t>Inference:</a:t>
            </a:r>
          </a:p>
          <a:p>
            <a:pPr marL="285750" indent="-285750">
              <a:buFont typeface="Wingdings" panose="05000000000000000000" pitchFamily="2" charset="2"/>
              <a:buChar char="Ø"/>
            </a:pPr>
            <a:endParaRPr lang="en-IN" sz="1400" dirty="0">
              <a:latin typeface="Arial Rounded MT Bold" panose="020F0704030504030204" pitchFamily="34" charset="0"/>
            </a:endParaRPr>
          </a:p>
          <a:p>
            <a:pPr marL="285750" indent="-285750">
              <a:buFont typeface="Wingdings" panose="05000000000000000000" pitchFamily="2" charset="2"/>
              <a:buChar char="Ø"/>
            </a:pPr>
            <a:r>
              <a:rPr lang="en-US" sz="1400" dirty="0">
                <a:latin typeface="Arial Rounded MT Bold" panose="020F0704030504030204" pitchFamily="34" charset="0"/>
              </a:rPr>
              <a:t>There is highest Number of transactions in January -174 and lowest number of records in June -154.</a:t>
            </a:r>
          </a:p>
          <a:p>
            <a:pPr marL="285750" indent="-285750">
              <a:buFont typeface="Wingdings" panose="05000000000000000000" pitchFamily="2" charset="2"/>
              <a:buChar char="Ø"/>
            </a:pPr>
            <a:r>
              <a:rPr lang="en-US" sz="1400" dirty="0">
                <a:latin typeface="Arial Rounded MT Bold" panose="020F0704030504030204" pitchFamily="34" charset="0"/>
              </a:rPr>
              <a:t>On average wise highest Number of orders are in May as January has 3 years of data and May has only 2 years of data.</a:t>
            </a:r>
          </a:p>
          <a:p>
            <a:pPr marL="285750" indent="-285750">
              <a:buFont typeface="Wingdings" panose="05000000000000000000" pitchFamily="2" charset="2"/>
              <a:buChar char="Ø"/>
            </a:pPr>
            <a:r>
              <a:rPr lang="en-US" sz="1400" dirty="0">
                <a:latin typeface="Arial Rounded MT Bold" panose="020F0704030504030204" pitchFamily="34" charset="0"/>
              </a:rPr>
              <a:t>The second figure shows the monthly division year wise where we see January to May has maximum sales over all the months.</a:t>
            </a:r>
          </a:p>
          <a:p>
            <a:pPr marL="285750" indent="-285750">
              <a:buFont typeface="Wingdings" panose="05000000000000000000" pitchFamily="2" charset="2"/>
              <a:buChar char="Ø"/>
            </a:pPr>
            <a:endParaRPr lang="en-US" sz="1400" dirty="0">
              <a:latin typeface="Arial Rounded MT Bold" panose="020F0704030504030204" pitchFamily="34" charset="0"/>
            </a:endParaRPr>
          </a:p>
        </p:txBody>
      </p:sp>
      <p:sp>
        <p:nvSpPr>
          <p:cNvPr id="8" name="TextBox 7">
            <a:extLst>
              <a:ext uri="{FF2B5EF4-FFF2-40B4-BE49-F238E27FC236}">
                <a16:creationId xmlns:a16="http://schemas.microsoft.com/office/drawing/2014/main" id="{67760814-BB33-4D9C-9F79-814553CC36EA}"/>
              </a:ext>
            </a:extLst>
          </p:cNvPr>
          <p:cNvSpPr txBox="1"/>
          <p:nvPr/>
        </p:nvSpPr>
        <p:spPr>
          <a:xfrm>
            <a:off x="174615" y="315663"/>
            <a:ext cx="6560402" cy="400110"/>
          </a:xfrm>
          <a:prstGeom prst="rect">
            <a:avLst/>
          </a:prstGeom>
          <a:noFill/>
        </p:spPr>
        <p:txBody>
          <a:bodyPr wrap="square" rtlCol="0">
            <a:spAutoFit/>
          </a:bodyPr>
          <a:lstStyle/>
          <a:p>
            <a:r>
              <a:rPr lang="en-IN" sz="2000" i="1" dirty="0">
                <a:solidFill>
                  <a:srgbClr val="FFC000"/>
                </a:solidFill>
                <a:latin typeface="Arial Rounded MT Bold" panose="020F0704030504030204" pitchFamily="34" charset="0"/>
              </a:rPr>
              <a:t>Highest orders month wise for all the years</a:t>
            </a:r>
          </a:p>
        </p:txBody>
      </p:sp>
      <p:pic>
        <p:nvPicPr>
          <p:cNvPr id="3" name="Picture 2">
            <a:extLst>
              <a:ext uri="{FF2B5EF4-FFF2-40B4-BE49-F238E27FC236}">
                <a16:creationId xmlns:a16="http://schemas.microsoft.com/office/drawing/2014/main" id="{4A2FE896-B7D0-47F5-9A73-EAC805A79FCB}"/>
              </a:ext>
            </a:extLst>
          </p:cNvPr>
          <p:cNvPicPr>
            <a:picLocks noChangeAspect="1"/>
          </p:cNvPicPr>
          <p:nvPr/>
        </p:nvPicPr>
        <p:blipFill>
          <a:blip r:embed="rId2"/>
          <a:stretch>
            <a:fillRect/>
          </a:stretch>
        </p:blipFill>
        <p:spPr>
          <a:xfrm>
            <a:off x="5557001" y="1508463"/>
            <a:ext cx="6560403" cy="3518194"/>
          </a:xfrm>
          <a:prstGeom prst="rect">
            <a:avLst/>
          </a:prstGeom>
          <a:ln w="28575">
            <a:solidFill>
              <a:srgbClr val="FFC000"/>
            </a:solidFill>
          </a:ln>
        </p:spPr>
      </p:pic>
      <p:pic>
        <p:nvPicPr>
          <p:cNvPr id="11" name="Picture 10">
            <a:extLst>
              <a:ext uri="{FF2B5EF4-FFF2-40B4-BE49-F238E27FC236}">
                <a16:creationId xmlns:a16="http://schemas.microsoft.com/office/drawing/2014/main" id="{0FDE3FB8-6A23-4378-9435-A76D957879AA}"/>
              </a:ext>
            </a:extLst>
          </p:cNvPr>
          <p:cNvPicPr>
            <a:picLocks noChangeAspect="1"/>
          </p:cNvPicPr>
          <p:nvPr/>
        </p:nvPicPr>
        <p:blipFill>
          <a:blip r:embed="rId3"/>
          <a:stretch>
            <a:fillRect/>
          </a:stretch>
        </p:blipFill>
        <p:spPr>
          <a:xfrm>
            <a:off x="295976" y="1038652"/>
            <a:ext cx="4881814" cy="3988005"/>
          </a:xfrm>
          <a:prstGeom prst="rect">
            <a:avLst/>
          </a:prstGeom>
          <a:ln w="28575">
            <a:solidFill>
              <a:srgbClr val="FFC000"/>
            </a:solidFill>
          </a:ln>
        </p:spPr>
      </p:pic>
      <p:pic>
        <p:nvPicPr>
          <p:cNvPr id="13" name="Picture 12">
            <a:extLst>
              <a:ext uri="{FF2B5EF4-FFF2-40B4-BE49-F238E27FC236}">
                <a16:creationId xmlns:a16="http://schemas.microsoft.com/office/drawing/2014/main" id="{E89EAF92-656A-4AF2-929C-FBEDF92280E5}"/>
              </a:ext>
            </a:extLst>
          </p:cNvPr>
          <p:cNvPicPr>
            <a:picLocks noChangeAspect="1"/>
          </p:cNvPicPr>
          <p:nvPr/>
        </p:nvPicPr>
        <p:blipFill>
          <a:blip r:embed="rId4"/>
          <a:stretch>
            <a:fillRect/>
          </a:stretch>
        </p:blipFill>
        <p:spPr>
          <a:xfrm>
            <a:off x="3609259" y="1238574"/>
            <a:ext cx="1568531" cy="539778"/>
          </a:xfrm>
          <a:prstGeom prst="rect">
            <a:avLst/>
          </a:prstGeom>
        </p:spPr>
      </p:pic>
    </p:spTree>
    <p:extLst>
      <p:ext uri="{BB962C8B-B14F-4D97-AF65-F5344CB8AC3E}">
        <p14:creationId xmlns:p14="http://schemas.microsoft.com/office/powerpoint/2010/main" val="35146513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22">
            <a:extLst>
              <a:ext uri="{FF2B5EF4-FFF2-40B4-BE49-F238E27FC236}">
                <a16:creationId xmlns:a16="http://schemas.microsoft.com/office/drawing/2014/main" id="{40F42EF7-ECD3-4C92-9BF0-9A914FC9B7E6}"/>
              </a:ext>
            </a:extLst>
          </p:cNvPr>
          <p:cNvPicPr>
            <a:picLocks noChangeAspect="1"/>
          </p:cNvPicPr>
          <p:nvPr/>
        </p:nvPicPr>
        <p:blipFill>
          <a:blip r:embed="rId2"/>
          <a:stretch>
            <a:fillRect/>
          </a:stretch>
        </p:blipFill>
        <p:spPr>
          <a:xfrm>
            <a:off x="299502" y="857781"/>
            <a:ext cx="7427178" cy="3541252"/>
          </a:xfrm>
          <a:prstGeom prst="rect">
            <a:avLst/>
          </a:prstGeom>
          <a:ln w="28575">
            <a:solidFill>
              <a:srgbClr val="FFC000"/>
            </a:solidFill>
          </a:ln>
        </p:spPr>
      </p:pic>
      <p:sp>
        <p:nvSpPr>
          <p:cNvPr id="24" name="TextBox 23">
            <a:extLst>
              <a:ext uri="{FF2B5EF4-FFF2-40B4-BE49-F238E27FC236}">
                <a16:creationId xmlns:a16="http://schemas.microsoft.com/office/drawing/2014/main" id="{17B09154-6D4D-46E4-8D81-0A0DF5878C23}"/>
              </a:ext>
            </a:extLst>
          </p:cNvPr>
          <p:cNvSpPr txBox="1"/>
          <p:nvPr/>
        </p:nvSpPr>
        <p:spPr>
          <a:xfrm>
            <a:off x="174615" y="315663"/>
            <a:ext cx="6560402" cy="400110"/>
          </a:xfrm>
          <a:prstGeom prst="rect">
            <a:avLst/>
          </a:prstGeom>
          <a:noFill/>
        </p:spPr>
        <p:txBody>
          <a:bodyPr wrap="square" rtlCol="0">
            <a:spAutoFit/>
          </a:bodyPr>
          <a:lstStyle/>
          <a:p>
            <a:r>
              <a:rPr lang="en-IN" sz="2000" i="1" dirty="0">
                <a:solidFill>
                  <a:srgbClr val="FFC000"/>
                </a:solidFill>
                <a:latin typeface="Arial Rounded MT Bold" panose="020F0704030504030204" pitchFamily="34" charset="0"/>
              </a:rPr>
              <a:t>Day wise orders:</a:t>
            </a:r>
          </a:p>
        </p:txBody>
      </p:sp>
      <p:sp>
        <p:nvSpPr>
          <p:cNvPr id="25" name="TextBox 24">
            <a:extLst>
              <a:ext uri="{FF2B5EF4-FFF2-40B4-BE49-F238E27FC236}">
                <a16:creationId xmlns:a16="http://schemas.microsoft.com/office/drawing/2014/main" id="{50810B49-6E04-4521-BE34-5EF634A266D0}"/>
              </a:ext>
            </a:extLst>
          </p:cNvPr>
          <p:cNvSpPr txBox="1"/>
          <p:nvPr/>
        </p:nvSpPr>
        <p:spPr>
          <a:xfrm>
            <a:off x="174615" y="4972347"/>
            <a:ext cx="11842768" cy="1169551"/>
          </a:xfrm>
          <a:prstGeom prst="rect">
            <a:avLst/>
          </a:prstGeom>
          <a:noFill/>
        </p:spPr>
        <p:txBody>
          <a:bodyPr wrap="square" rtlCol="0">
            <a:spAutoFit/>
          </a:bodyPr>
          <a:lstStyle/>
          <a:p>
            <a:r>
              <a:rPr lang="en-IN" sz="1400" dirty="0">
                <a:latin typeface="Arial Rounded MT Bold" panose="020F0704030504030204" pitchFamily="34" charset="0"/>
              </a:rPr>
              <a:t>Inference:</a:t>
            </a:r>
          </a:p>
          <a:p>
            <a:pPr marL="285750" indent="-285750">
              <a:buFont typeface="Wingdings" panose="05000000000000000000" pitchFamily="2" charset="2"/>
              <a:buChar char="Ø"/>
            </a:pPr>
            <a:endParaRPr lang="en-IN" sz="1400" dirty="0">
              <a:latin typeface="Arial Rounded MT Bold" panose="020F0704030504030204" pitchFamily="34" charset="0"/>
            </a:endParaRPr>
          </a:p>
          <a:p>
            <a:pPr marL="285750" indent="-285750">
              <a:buFont typeface="Wingdings" panose="05000000000000000000" pitchFamily="2" charset="2"/>
              <a:buChar char="Ø"/>
            </a:pPr>
            <a:r>
              <a:rPr lang="en-US" sz="1400" dirty="0">
                <a:latin typeface="Arial Rounded MT Bold" panose="020F0704030504030204" pitchFamily="34" charset="0"/>
              </a:rPr>
              <a:t>Highest orders are around mid of the month.</a:t>
            </a:r>
          </a:p>
          <a:p>
            <a:pPr marL="285750" indent="-285750">
              <a:buFont typeface="Wingdings" panose="05000000000000000000" pitchFamily="2" charset="2"/>
              <a:buChar char="Ø"/>
            </a:pPr>
            <a:r>
              <a:rPr lang="en-US" sz="1400" dirty="0">
                <a:latin typeface="Arial Rounded MT Bold" panose="020F0704030504030204" pitchFamily="34" charset="0"/>
              </a:rPr>
              <a:t>We see orders dipping beyond normal in the 10</a:t>
            </a:r>
            <a:r>
              <a:rPr lang="en-US" sz="1400" baseline="30000" dirty="0">
                <a:latin typeface="Arial Rounded MT Bold" panose="020F0704030504030204" pitchFamily="34" charset="0"/>
              </a:rPr>
              <a:t>th</a:t>
            </a:r>
            <a:r>
              <a:rPr lang="en-US" sz="1400" dirty="0">
                <a:latin typeface="Arial Rounded MT Bold" panose="020F0704030504030204" pitchFamily="34" charset="0"/>
              </a:rPr>
              <a:t> of every month and during the last 5 days of the month.</a:t>
            </a:r>
          </a:p>
          <a:p>
            <a:pPr marL="285750" indent="-285750">
              <a:buFont typeface="Wingdings" panose="05000000000000000000" pitchFamily="2" charset="2"/>
              <a:buChar char="Ø"/>
            </a:pPr>
            <a:endParaRPr lang="en-US" sz="1400" dirty="0">
              <a:latin typeface="Arial Rounded MT Bold" panose="020F0704030504030204" pitchFamily="34" charset="0"/>
            </a:endParaRPr>
          </a:p>
        </p:txBody>
      </p:sp>
    </p:spTree>
    <p:extLst>
      <p:ext uri="{BB962C8B-B14F-4D97-AF65-F5344CB8AC3E}">
        <p14:creationId xmlns:p14="http://schemas.microsoft.com/office/powerpoint/2010/main" val="10841907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F3B4D5B-C7D5-4C79-8303-D781CACA81C5}"/>
              </a:ext>
            </a:extLst>
          </p:cNvPr>
          <p:cNvSpPr txBox="1"/>
          <p:nvPr/>
        </p:nvSpPr>
        <p:spPr>
          <a:xfrm>
            <a:off x="174615" y="315663"/>
            <a:ext cx="6560402" cy="400110"/>
          </a:xfrm>
          <a:prstGeom prst="rect">
            <a:avLst/>
          </a:prstGeom>
          <a:noFill/>
        </p:spPr>
        <p:txBody>
          <a:bodyPr wrap="square" rtlCol="0">
            <a:spAutoFit/>
          </a:bodyPr>
          <a:lstStyle/>
          <a:p>
            <a:r>
              <a:rPr lang="en-IN" sz="2000" i="1" dirty="0">
                <a:solidFill>
                  <a:srgbClr val="FFC000"/>
                </a:solidFill>
                <a:latin typeface="Arial Rounded MT Bold" panose="020F0704030504030204" pitchFamily="34" charset="0"/>
              </a:rPr>
              <a:t>Product wise count of orders</a:t>
            </a:r>
          </a:p>
        </p:txBody>
      </p:sp>
      <p:pic>
        <p:nvPicPr>
          <p:cNvPr id="6" name="Picture 5">
            <a:extLst>
              <a:ext uri="{FF2B5EF4-FFF2-40B4-BE49-F238E27FC236}">
                <a16:creationId xmlns:a16="http://schemas.microsoft.com/office/drawing/2014/main" id="{00EB06EB-7C9C-4839-AB23-AD33944A703F}"/>
              </a:ext>
            </a:extLst>
          </p:cNvPr>
          <p:cNvPicPr>
            <a:picLocks noChangeAspect="1"/>
          </p:cNvPicPr>
          <p:nvPr/>
        </p:nvPicPr>
        <p:blipFill>
          <a:blip r:embed="rId2"/>
          <a:stretch>
            <a:fillRect/>
          </a:stretch>
        </p:blipFill>
        <p:spPr>
          <a:xfrm>
            <a:off x="174615" y="1124483"/>
            <a:ext cx="5675073" cy="3687547"/>
          </a:xfrm>
          <a:prstGeom prst="rect">
            <a:avLst/>
          </a:prstGeom>
          <a:ln w="28575">
            <a:solidFill>
              <a:srgbClr val="FFC000"/>
            </a:solidFill>
          </a:ln>
        </p:spPr>
      </p:pic>
      <p:sp>
        <p:nvSpPr>
          <p:cNvPr id="7" name="TextBox 7">
            <a:extLst>
              <a:ext uri="{FF2B5EF4-FFF2-40B4-BE49-F238E27FC236}">
                <a16:creationId xmlns:a16="http://schemas.microsoft.com/office/drawing/2014/main" id="{C02DCBA0-ACCF-45B7-A0C0-73951B30A19B}"/>
              </a:ext>
            </a:extLst>
          </p:cNvPr>
          <p:cNvSpPr txBox="1"/>
          <p:nvPr/>
        </p:nvSpPr>
        <p:spPr>
          <a:xfrm>
            <a:off x="176111" y="6089071"/>
            <a:ext cx="11347153" cy="523220"/>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buFont typeface="Wingdings" panose="05000000000000000000" pitchFamily="2" charset="2"/>
              <a:buChar char="Ø"/>
            </a:pPr>
            <a:r>
              <a:rPr lang="en-US" sz="1400" dirty="0">
                <a:latin typeface="Arial Rounded MT Bold" panose="020F0704030504030204" pitchFamily="34" charset="0"/>
              </a:rPr>
              <a:t>The product poultry is the order highest number of orders and hand shop is the lowest no of orders.</a:t>
            </a:r>
          </a:p>
          <a:p>
            <a:pPr marL="285750" indent="-285750">
              <a:buFont typeface="Wingdings" panose="05000000000000000000" pitchFamily="2" charset="2"/>
              <a:buChar char="Ø"/>
            </a:pPr>
            <a:r>
              <a:rPr lang="en-US" sz="1400" dirty="0">
                <a:latin typeface="Arial Rounded MT Bold" panose="020F0704030504030204" pitchFamily="34" charset="0"/>
              </a:rPr>
              <a:t>The top and bottom 5 products as per the highest and lowest number of orders placed is shown in the tree map.</a:t>
            </a:r>
            <a:endParaRPr lang="en-IN" sz="1400" dirty="0">
              <a:latin typeface="Arial Rounded MT Bold" panose="020F0704030504030204" pitchFamily="34" charset="0"/>
            </a:endParaRPr>
          </a:p>
        </p:txBody>
      </p:sp>
      <p:sp>
        <p:nvSpPr>
          <p:cNvPr id="9" name="TextBox 8">
            <a:extLst>
              <a:ext uri="{FF2B5EF4-FFF2-40B4-BE49-F238E27FC236}">
                <a16:creationId xmlns:a16="http://schemas.microsoft.com/office/drawing/2014/main" id="{5B73C3E1-AD50-4BB5-8348-910CC537E40D}"/>
              </a:ext>
            </a:extLst>
          </p:cNvPr>
          <p:cNvSpPr txBox="1"/>
          <p:nvPr/>
        </p:nvSpPr>
        <p:spPr>
          <a:xfrm>
            <a:off x="174615" y="5686011"/>
            <a:ext cx="6097904" cy="369332"/>
          </a:xfrm>
          <a:prstGeom prst="rect">
            <a:avLst/>
          </a:prstGeom>
          <a:noFill/>
        </p:spPr>
        <p:txBody>
          <a:bodyPr wrap="square">
            <a:spAutoFit/>
          </a:bodyPr>
          <a:lstStyle/>
          <a:p>
            <a:r>
              <a:rPr lang="en-IN" sz="1800" dirty="0">
                <a:latin typeface="Arial Rounded MT Bold" panose="020F0704030504030204" pitchFamily="34" charset="0"/>
              </a:rPr>
              <a:t>Inference:</a:t>
            </a:r>
            <a:endParaRPr lang="en-IN" dirty="0"/>
          </a:p>
        </p:txBody>
      </p:sp>
      <p:pic>
        <p:nvPicPr>
          <p:cNvPr id="11" name="Picture 10">
            <a:extLst>
              <a:ext uri="{FF2B5EF4-FFF2-40B4-BE49-F238E27FC236}">
                <a16:creationId xmlns:a16="http://schemas.microsoft.com/office/drawing/2014/main" id="{09176EA5-E960-4AAD-BB5E-37F61B801404}"/>
              </a:ext>
            </a:extLst>
          </p:cNvPr>
          <p:cNvPicPr>
            <a:picLocks noChangeAspect="1"/>
          </p:cNvPicPr>
          <p:nvPr/>
        </p:nvPicPr>
        <p:blipFill>
          <a:blip r:embed="rId3"/>
          <a:stretch>
            <a:fillRect/>
          </a:stretch>
        </p:blipFill>
        <p:spPr>
          <a:xfrm>
            <a:off x="6735016" y="192306"/>
            <a:ext cx="4626404" cy="2442141"/>
          </a:xfrm>
          <a:prstGeom prst="rect">
            <a:avLst/>
          </a:prstGeom>
          <a:ln w="28575">
            <a:solidFill>
              <a:srgbClr val="FFC000"/>
            </a:solidFill>
          </a:ln>
        </p:spPr>
      </p:pic>
      <p:pic>
        <p:nvPicPr>
          <p:cNvPr id="13" name="Picture 12">
            <a:extLst>
              <a:ext uri="{FF2B5EF4-FFF2-40B4-BE49-F238E27FC236}">
                <a16:creationId xmlns:a16="http://schemas.microsoft.com/office/drawing/2014/main" id="{C18DC1FF-262B-460E-86E4-9573D6FDBEC4}"/>
              </a:ext>
            </a:extLst>
          </p:cNvPr>
          <p:cNvPicPr>
            <a:picLocks noChangeAspect="1"/>
          </p:cNvPicPr>
          <p:nvPr/>
        </p:nvPicPr>
        <p:blipFill>
          <a:blip r:embed="rId4"/>
          <a:stretch>
            <a:fillRect/>
          </a:stretch>
        </p:blipFill>
        <p:spPr>
          <a:xfrm>
            <a:off x="6735016" y="2955631"/>
            <a:ext cx="4706414" cy="2730380"/>
          </a:xfrm>
          <a:prstGeom prst="rect">
            <a:avLst/>
          </a:prstGeom>
          <a:ln w="28575">
            <a:solidFill>
              <a:srgbClr val="FFC000"/>
            </a:solidFill>
          </a:ln>
        </p:spPr>
      </p:pic>
      <p:pic>
        <p:nvPicPr>
          <p:cNvPr id="15" name="Picture 14">
            <a:extLst>
              <a:ext uri="{FF2B5EF4-FFF2-40B4-BE49-F238E27FC236}">
                <a16:creationId xmlns:a16="http://schemas.microsoft.com/office/drawing/2014/main" id="{AAE1B911-2E8B-45A5-9FB2-86C699BD3C8A}"/>
              </a:ext>
            </a:extLst>
          </p:cNvPr>
          <p:cNvPicPr>
            <a:picLocks noChangeAspect="1"/>
          </p:cNvPicPr>
          <p:nvPr/>
        </p:nvPicPr>
        <p:blipFill>
          <a:blip r:embed="rId5"/>
          <a:stretch>
            <a:fillRect/>
          </a:stretch>
        </p:blipFill>
        <p:spPr>
          <a:xfrm>
            <a:off x="9889971" y="2412132"/>
            <a:ext cx="1416123" cy="590580"/>
          </a:xfrm>
          <a:prstGeom prst="rect">
            <a:avLst/>
          </a:prstGeom>
          <a:ln>
            <a:solidFill>
              <a:srgbClr val="FFC000"/>
            </a:solidFill>
          </a:ln>
        </p:spPr>
      </p:pic>
      <p:sp>
        <p:nvSpPr>
          <p:cNvPr id="16" name="TextBox 15">
            <a:extLst>
              <a:ext uri="{FF2B5EF4-FFF2-40B4-BE49-F238E27FC236}">
                <a16:creationId xmlns:a16="http://schemas.microsoft.com/office/drawing/2014/main" id="{24850345-0CFE-4827-A78E-2025C1EEFC9A}"/>
              </a:ext>
            </a:extLst>
          </p:cNvPr>
          <p:cNvSpPr txBox="1"/>
          <p:nvPr/>
        </p:nvSpPr>
        <p:spPr>
          <a:xfrm>
            <a:off x="7715250" y="2281979"/>
            <a:ext cx="1040130" cy="369332"/>
          </a:xfrm>
          <a:prstGeom prst="rect">
            <a:avLst/>
          </a:prstGeom>
          <a:noFill/>
        </p:spPr>
        <p:txBody>
          <a:bodyPr wrap="square" rtlCol="0">
            <a:spAutoFit/>
          </a:bodyPr>
          <a:lstStyle/>
          <a:p>
            <a:r>
              <a:rPr lang="en-IN" dirty="0">
                <a:solidFill>
                  <a:schemeClr val="bg1"/>
                </a:solidFill>
                <a:highlight>
                  <a:srgbClr val="FFFF00"/>
                </a:highlight>
              </a:rPr>
              <a:t>Top 5</a:t>
            </a:r>
          </a:p>
        </p:txBody>
      </p:sp>
      <p:sp>
        <p:nvSpPr>
          <p:cNvPr id="17" name="TextBox 16">
            <a:extLst>
              <a:ext uri="{FF2B5EF4-FFF2-40B4-BE49-F238E27FC236}">
                <a16:creationId xmlns:a16="http://schemas.microsoft.com/office/drawing/2014/main" id="{D67FF9E3-BD5C-4F7A-9A36-17ABDB65CB81}"/>
              </a:ext>
            </a:extLst>
          </p:cNvPr>
          <p:cNvSpPr txBox="1"/>
          <p:nvPr/>
        </p:nvSpPr>
        <p:spPr>
          <a:xfrm>
            <a:off x="7715250" y="5316679"/>
            <a:ext cx="1394460" cy="369332"/>
          </a:xfrm>
          <a:prstGeom prst="rect">
            <a:avLst/>
          </a:prstGeom>
          <a:noFill/>
        </p:spPr>
        <p:txBody>
          <a:bodyPr wrap="square" rtlCol="0">
            <a:spAutoFit/>
          </a:bodyPr>
          <a:lstStyle/>
          <a:p>
            <a:r>
              <a:rPr lang="en-IN" dirty="0">
                <a:solidFill>
                  <a:schemeClr val="bg1"/>
                </a:solidFill>
                <a:highlight>
                  <a:srgbClr val="FFFF00"/>
                </a:highlight>
              </a:rPr>
              <a:t>Bottom 5</a:t>
            </a:r>
          </a:p>
        </p:txBody>
      </p:sp>
    </p:spTree>
    <p:extLst>
      <p:ext uri="{BB962C8B-B14F-4D97-AF65-F5344CB8AC3E}">
        <p14:creationId xmlns:p14="http://schemas.microsoft.com/office/powerpoint/2010/main" val="135353218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
  <a:themeElements>
    <a:clrScheme name="Slate">
      <a:dk1>
        <a:sysClr val="windowText" lastClr="000000"/>
      </a:dk1>
      <a:lt1>
        <a:sysClr val="window" lastClr="FFFFFF"/>
      </a:lt1>
      <a:dk2>
        <a:srgbClr val="212123"/>
      </a:dk2>
      <a:lt2>
        <a:srgbClr val="DADADA"/>
      </a:lt2>
      <a:accent1>
        <a:srgbClr val="BC451B"/>
      </a:accent1>
      <a:accent2>
        <a:srgbClr val="D3BA68"/>
      </a:accent2>
      <a:accent3>
        <a:srgbClr val="BB8640"/>
      </a:accent3>
      <a:accent4>
        <a:srgbClr val="AD9277"/>
      </a:accent4>
      <a:accent5>
        <a:srgbClr val="A55A43"/>
      </a:accent5>
      <a:accent6>
        <a:srgbClr val="AD9D7B"/>
      </a:accent6>
      <a:hlink>
        <a:srgbClr val="E98052"/>
      </a:hlink>
      <a:folHlink>
        <a:srgbClr val="F4B69B"/>
      </a:folHlink>
    </a:clrScheme>
    <a:fontScheme name="Slate">
      <a:maj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 id="{C3F70B94-7CE9-428E-ADC1-3269CC2C3385}" vid="{3F2DE9A5-64E6-437C-A389-CC4477E817E8}"/>
    </a:ext>
  </a:extLst>
</a:theme>
</file>

<file path=docProps/app.xml><?xml version="1.0" encoding="utf-8"?>
<Properties xmlns="http://schemas.openxmlformats.org/officeDocument/2006/extended-properties" xmlns:vt="http://schemas.openxmlformats.org/officeDocument/2006/docPropsVTypes">
  <Template>Slate</Template>
  <TotalTime>1352</TotalTime>
  <Words>1596</Words>
  <Application>Microsoft Office PowerPoint</Application>
  <PresentationFormat>Widescreen</PresentationFormat>
  <Paragraphs>179</Paragraphs>
  <Slides>16</Slides>
  <Notes>0</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16</vt:i4>
      </vt:variant>
    </vt:vector>
  </HeadingPairs>
  <TitlesOfParts>
    <vt:vector size="24" baseType="lpstr">
      <vt:lpstr>Arial Rounded MT Bold</vt:lpstr>
      <vt:lpstr>Calibri</vt:lpstr>
      <vt:lpstr>Calisto MT</vt:lpstr>
      <vt:lpstr>Courier New</vt:lpstr>
      <vt:lpstr>Wingdings</vt:lpstr>
      <vt:lpstr>Wingdings 2</vt:lpstr>
      <vt:lpstr>Slate</vt:lpstr>
      <vt:lpstr>Macro-Enabled Worksheet</vt:lpstr>
      <vt:lpstr>PowerPoint Presentation</vt:lpstr>
      <vt:lpstr>Table of Contents: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Debsmita Chakraborty</dc:creator>
  <cp:lastModifiedBy>Debsmita Chakraborty</cp:lastModifiedBy>
  <cp:revision>27</cp:revision>
  <dcterms:created xsi:type="dcterms:W3CDTF">2022-04-20T07:25:47Z</dcterms:created>
  <dcterms:modified xsi:type="dcterms:W3CDTF">2022-04-24T17:15:38Z</dcterms:modified>
</cp:coreProperties>
</file>

<file path=docProps/thumbnail.jpeg>
</file>